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0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1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42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43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80" r:id="rId3"/>
    <p:sldId id="259" r:id="rId4"/>
    <p:sldId id="260" r:id="rId5"/>
    <p:sldId id="282" r:id="rId6"/>
    <p:sldId id="283" r:id="rId7"/>
    <p:sldId id="285" r:id="rId8"/>
    <p:sldId id="286" r:id="rId9"/>
    <p:sldId id="287" r:id="rId10"/>
    <p:sldId id="288" r:id="rId11"/>
    <p:sldId id="289" r:id="rId12"/>
    <p:sldId id="290" r:id="rId13"/>
    <p:sldId id="292" r:id="rId14"/>
    <p:sldId id="291" r:id="rId15"/>
    <p:sldId id="263" r:id="rId16"/>
    <p:sldId id="268" r:id="rId17"/>
    <p:sldId id="297" r:id="rId18"/>
    <p:sldId id="274" r:id="rId19"/>
    <p:sldId id="293" r:id="rId20"/>
    <p:sldId id="294" r:id="rId21"/>
    <p:sldId id="295" r:id="rId22"/>
    <p:sldId id="318" r:id="rId23"/>
    <p:sldId id="298" r:id="rId24"/>
    <p:sldId id="299" r:id="rId25"/>
    <p:sldId id="267" r:id="rId26"/>
    <p:sldId id="300" r:id="rId27"/>
    <p:sldId id="301" r:id="rId28"/>
    <p:sldId id="302" r:id="rId29"/>
    <p:sldId id="303" r:id="rId30"/>
    <p:sldId id="304" r:id="rId31"/>
    <p:sldId id="305" r:id="rId32"/>
    <p:sldId id="306" r:id="rId33"/>
    <p:sldId id="271" r:id="rId34"/>
    <p:sldId id="308" r:id="rId35"/>
    <p:sldId id="307" r:id="rId36"/>
    <p:sldId id="309" r:id="rId37"/>
    <p:sldId id="275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264" r:id="rId47"/>
    <p:sldId id="257" r:id="rId48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998"/>
    <a:srgbClr val="E2AC00"/>
    <a:srgbClr val="FFAD6E"/>
    <a:srgbClr val="FF882F"/>
    <a:srgbClr val="FF8F3B"/>
    <a:srgbClr val="FF5A70"/>
    <a:srgbClr val="FFA15B"/>
    <a:srgbClr val="FF9A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4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86EA06-27AD-433D-9634-82B18C7CA3C2}" type="datetimeFigureOut">
              <a:rPr lang="zh-CN" altLang="en-US" smtClean="0"/>
              <a:t>2021/3/24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27697-679C-4579-8420-1771A68137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430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534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055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9649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924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5592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380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99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812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3935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7904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689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3360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6409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1954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799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6148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6034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5880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977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8658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68750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382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067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1270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2575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1740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9348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61770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6463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557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172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10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444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460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流程图: 文档 10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595086" y="562428"/>
            <a:ext cx="10943771" cy="5733144"/>
          </a:xfrm>
          <a:prstGeom prst="rect">
            <a:avLst/>
          </a:prstGeom>
          <a:solidFill>
            <a:srgbClr val="E2AC00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7" name="流程图: 文档 6"/>
          <p:cNvSpPr/>
          <p:nvPr userDrawn="1"/>
        </p:nvSpPr>
        <p:spPr>
          <a:xfrm rot="16200000">
            <a:off x="1486703" y="-331215"/>
            <a:ext cx="5733143" cy="7520427"/>
          </a:xfrm>
          <a:prstGeom prst="flowChartDocumen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 rot="16200000">
            <a:off x="1214187" y="-58698"/>
            <a:ext cx="5733143" cy="6975396"/>
          </a:xfrm>
          <a:custGeom>
            <a:avLst/>
            <a:gdLst>
              <a:gd name="connsiteX0" fmla="*/ 5733143 w 5733143"/>
              <a:gd name="connsiteY0" fmla="*/ 0 h 6975396"/>
              <a:gd name="connsiteX1" fmla="*/ 5733143 w 5733143"/>
              <a:gd name="connsiteY1" fmla="*/ 5581787 h 6975396"/>
              <a:gd name="connsiteX2" fmla="*/ 0 w 5733143"/>
              <a:gd name="connsiteY2" fmla="*/ 6574065 h 6975396"/>
              <a:gd name="connsiteX3" fmla="*/ 0 w 5733143"/>
              <a:gd name="connsiteY3" fmla="*/ 0 h 6975396"/>
              <a:gd name="connsiteX4" fmla="*/ 5733143 w 5733143"/>
              <a:gd name="connsiteY4" fmla="*/ 0 h 697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6975396">
                <a:moveTo>
                  <a:pt x="5733143" y="0"/>
                </a:moveTo>
                <a:lnTo>
                  <a:pt x="5733143" y="5581787"/>
                </a:lnTo>
                <a:cubicBezTo>
                  <a:pt x="2866571" y="5581787"/>
                  <a:pt x="2866571" y="7879695"/>
                  <a:pt x="0" y="6574065"/>
                </a:cubicBezTo>
                <a:lnTo>
                  <a:pt x="0" y="0"/>
                </a:lnTo>
                <a:lnTo>
                  <a:pt x="57331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0483516" y="852525"/>
            <a:ext cx="611974" cy="129836"/>
            <a:chOff x="6705601" y="1045030"/>
            <a:chExt cx="611974" cy="129836"/>
          </a:xfrm>
        </p:grpSpPr>
        <p:sp>
          <p:nvSpPr>
            <p:cNvPr id="20" name="椭圆 19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23" name="组合 22"/>
          <p:cNvGrpSpPr/>
          <p:nvPr userDrawn="1"/>
        </p:nvGrpSpPr>
        <p:grpSpPr>
          <a:xfrm>
            <a:off x="1230320" y="5925841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24" name="椭圆 23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27" name="图片 26" descr="图片包含 游戏机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5553565" y="1383631"/>
            <a:ext cx="6508599" cy="5474367"/>
          </a:xfrm>
          <a:prstGeom prst="rect">
            <a:avLst/>
          </a:prstGeom>
        </p:spPr>
      </p:pic>
      <p:sp>
        <p:nvSpPr>
          <p:cNvPr id="16" name="不完整圆 15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7" grpId="0" animBg="1"/>
      <p:bldP spid="15" grpId="0" animBg="1"/>
      <p:bldP spid="1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-1"/>
            <a:ext cx="10135892" cy="6858002"/>
            <a:chOff x="-2959569" y="-1"/>
            <a:chExt cx="8606119" cy="6858002"/>
          </a:xfrm>
        </p:grpSpPr>
        <p:sp>
          <p:nvSpPr>
            <p:cNvPr id="8" name="流程图: 文档 7"/>
            <p:cNvSpPr/>
            <p:nvPr userDrawn="1"/>
          </p:nvSpPr>
          <p:spPr>
            <a:xfrm rot="16200000">
              <a:off x="-2085509" y="-874060"/>
              <a:ext cx="6857999" cy="8606118"/>
            </a:xfrm>
            <a:prstGeom prst="flowChartDocument">
              <a:avLst/>
            </a:pr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9" name="任意多边形: 形状 8"/>
            <p:cNvSpPr/>
            <p:nvPr userDrawn="1"/>
          </p:nvSpPr>
          <p:spPr>
            <a:xfrm rot="16200000">
              <a:off x="-2397367" y="-562200"/>
              <a:ext cx="6857999" cy="7982403"/>
            </a:xfrm>
            <a:custGeom>
              <a:avLst/>
              <a:gdLst>
                <a:gd name="connsiteX0" fmla="*/ 5733143 w 5733143"/>
                <a:gd name="connsiteY0" fmla="*/ 0 h 6975396"/>
                <a:gd name="connsiteX1" fmla="*/ 5733143 w 5733143"/>
                <a:gd name="connsiteY1" fmla="*/ 5581787 h 6975396"/>
                <a:gd name="connsiteX2" fmla="*/ 0 w 5733143"/>
                <a:gd name="connsiteY2" fmla="*/ 6574065 h 6975396"/>
                <a:gd name="connsiteX3" fmla="*/ 0 w 5733143"/>
                <a:gd name="connsiteY3" fmla="*/ 0 h 6975396"/>
                <a:gd name="connsiteX4" fmla="*/ 5733143 w 5733143"/>
                <a:gd name="connsiteY4" fmla="*/ 0 h 697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3143" h="6975396">
                  <a:moveTo>
                    <a:pt x="5733143" y="0"/>
                  </a:moveTo>
                  <a:lnTo>
                    <a:pt x="5733143" y="5581787"/>
                  </a:lnTo>
                  <a:cubicBezTo>
                    <a:pt x="2866571" y="5581787"/>
                    <a:pt x="2866571" y="7879695"/>
                    <a:pt x="0" y="6574065"/>
                  </a:cubicBezTo>
                  <a:lnTo>
                    <a:pt x="0" y="0"/>
                  </a:lnTo>
                  <a:lnTo>
                    <a:pt x="57331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1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4" name="组合 13"/>
          <p:cNvGrpSpPr/>
          <p:nvPr userDrawn="1"/>
        </p:nvGrpSpPr>
        <p:grpSpPr>
          <a:xfrm>
            <a:off x="775958" y="6189312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15" name="椭圆 14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18" name="图片 17" descr="图片包含 蛋糕, 桌子, 室内, 生日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6744463" y="4293520"/>
            <a:ext cx="4177511" cy="2319645"/>
          </a:xfrm>
          <a:prstGeom prst="rect">
            <a:avLst/>
          </a:prstGeom>
        </p:spPr>
      </p:pic>
      <p:sp>
        <p:nvSpPr>
          <p:cNvPr id="19" name="不完整圆 18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 flipH="1">
            <a:off x="3585881" y="-1"/>
            <a:ext cx="8606119" cy="6858002"/>
            <a:chOff x="-2959569" y="-1"/>
            <a:chExt cx="8606119" cy="6858002"/>
          </a:xfrm>
        </p:grpSpPr>
        <p:sp>
          <p:nvSpPr>
            <p:cNvPr id="8" name="流程图: 文档 7"/>
            <p:cNvSpPr/>
            <p:nvPr userDrawn="1"/>
          </p:nvSpPr>
          <p:spPr>
            <a:xfrm rot="16200000">
              <a:off x="-2085509" y="-874060"/>
              <a:ext cx="6857999" cy="8606118"/>
            </a:xfrm>
            <a:prstGeom prst="flowChartDocument">
              <a:avLst/>
            </a:pr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9" name="任意多边形: 形状 8"/>
            <p:cNvSpPr/>
            <p:nvPr userDrawn="1"/>
          </p:nvSpPr>
          <p:spPr>
            <a:xfrm rot="16200000">
              <a:off x="-2397367" y="-562200"/>
              <a:ext cx="6857999" cy="7982403"/>
            </a:xfrm>
            <a:custGeom>
              <a:avLst/>
              <a:gdLst>
                <a:gd name="connsiteX0" fmla="*/ 5733143 w 5733143"/>
                <a:gd name="connsiteY0" fmla="*/ 0 h 6975396"/>
                <a:gd name="connsiteX1" fmla="*/ 5733143 w 5733143"/>
                <a:gd name="connsiteY1" fmla="*/ 5581787 h 6975396"/>
                <a:gd name="connsiteX2" fmla="*/ 0 w 5733143"/>
                <a:gd name="connsiteY2" fmla="*/ 6574065 h 6975396"/>
                <a:gd name="connsiteX3" fmla="*/ 0 w 5733143"/>
                <a:gd name="connsiteY3" fmla="*/ 0 h 6975396"/>
                <a:gd name="connsiteX4" fmla="*/ 5733143 w 5733143"/>
                <a:gd name="connsiteY4" fmla="*/ 0 h 697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3143" h="6975396">
                  <a:moveTo>
                    <a:pt x="5733143" y="0"/>
                  </a:moveTo>
                  <a:lnTo>
                    <a:pt x="5733143" y="5581787"/>
                  </a:lnTo>
                  <a:cubicBezTo>
                    <a:pt x="2866571" y="5581787"/>
                    <a:pt x="2866571" y="7879695"/>
                    <a:pt x="0" y="6574065"/>
                  </a:cubicBezTo>
                  <a:lnTo>
                    <a:pt x="0" y="0"/>
                  </a:lnTo>
                  <a:lnTo>
                    <a:pt x="573314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1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19" name="图片 18" descr="图片包含 桌子, 游戏机, 蛋糕, 男人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563671" y="4404871"/>
            <a:ext cx="3945699" cy="24531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流程图: 文档 3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32" name="任意多边形: 形状 31"/>
          <p:cNvSpPr/>
          <p:nvPr userDrawn="1"/>
        </p:nvSpPr>
        <p:spPr>
          <a:xfrm>
            <a:off x="0" y="-1"/>
            <a:ext cx="5536859" cy="6858000"/>
          </a:xfrm>
          <a:custGeom>
            <a:avLst/>
            <a:gdLst>
              <a:gd name="connsiteX0" fmla="*/ 0 w 5536859"/>
              <a:gd name="connsiteY0" fmla="*/ 0 h 6858000"/>
              <a:gd name="connsiteX1" fmla="*/ 3942060 w 5536859"/>
              <a:gd name="connsiteY1" fmla="*/ 0 h 6858000"/>
              <a:gd name="connsiteX2" fmla="*/ 5077590 w 5536859"/>
              <a:gd name="connsiteY2" fmla="*/ 6858000 h 6858000"/>
              <a:gd name="connsiteX3" fmla="*/ 0 w 5536859"/>
              <a:gd name="connsiteY3" fmla="*/ 6858000 h 6858000"/>
              <a:gd name="connsiteX4" fmla="*/ 0 w 553685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6859" h="6858000">
                <a:moveTo>
                  <a:pt x="0" y="0"/>
                </a:moveTo>
                <a:lnTo>
                  <a:pt x="3942060" y="0"/>
                </a:lnTo>
                <a:cubicBezTo>
                  <a:pt x="3942060" y="3429000"/>
                  <a:pt x="6571708" y="3429000"/>
                  <a:pt x="5077590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2A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1577957" y="1725726"/>
            <a:ext cx="10614043" cy="4032850"/>
          </a:xfrm>
          <a:prstGeom prst="rect">
            <a:avLst/>
          </a:prstGeom>
          <a:solidFill>
            <a:srgbClr val="2C3998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1577957" y="1564975"/>
            <a:ext cx="10614043" cy="40328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9" name="椭圆 1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sp>
        <p:nvSpPr>
          <p:cNvPr id="28" name="任意多边形: 形状 27"/>
          <p:cNvSpPr/>
          <p:nvPr userDrawn="1"/>
        </p:nvSpPr>
        <p:spPr>
          <a:xfrm>
            <a:off x="-1" y="2"/>
            <a:ext cx="5022834" cy="6857999"/>
          </a:xfrm>
          <a:custGeom>
            <a:avLst/>
            <a:gdLst>
              <a:gd name="connsiteX0" fmla="*/ 0 w 5022834"/>
              <a:gd name="connsiteY0" fmla="*/ 0 h 6857999"/>
              <a:gd name="connsiteX1" fmla="*/ 3428036 w 5022834"/>
              <a:gd name="connsiteY1" fmla="*/ 0 h 6857999"/>
              <a:gd name="connsiteX2" fmla="*/ 4563565 w 5022834"/>
              <a:gd name="connsiteY2" fmla="*/ 6857999 h 6857999"/>
              <a:gd name="connsiteX3" fmla="*/ 0 w 5022834"/>
              <a:gd name="connsiteY3" fmla="*/ 6857999 h 6857999"/>
              <a:gd name="connsiteX4" fmla="*/ 0 w 5022834"/>
              <a:gd name="connsiteY4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22834" h="6857999">
                <a:moveTo>
                  <a:pt x="0" y="0"/>
                </a:moveTo>
                <a:lnTo>
                  <a:pt x="3428036" y="0"/>
                </a:lnTo>
                <a:cubicBezTo>
                  <a:pt x="3428036" y="3429000"/>
                  <a:pt x="6057683" y="3429000"/>
                  <a:pt x="4563565" y="6857999"/>
                </a:cubicBez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 descr="图片包含 桌子, 橙子, 乐高, 游戏机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527050" y="359526"/>
            <a:ext cx="4467404" cy="5718132"/>
          </a:xfrm>
          <a:prstGeom prst="rect">
            <a:avLst/>
          </a:prstGeom>
        </p:spPr>
      </p:pic>
      <p:grpSp>
        <p:nvGrpSpPr>
          <p:cNvPr id="22" name="组合 21"/>
          <p:cNvGrpSpPr/>
          <p:nvPr userDrawn="1"/>
        </p:nvGrpSpPr>
        <p:grpSpPr>
          <a:xfrm>
            <a:off x="775958" y="6189312"/>
            <a:ext cx="611974" cy="129836"/>
            <a:chOff x="6705601" y="1045030"/>
            <a:chExt cx="611974" cy="129836"/>
          </a:xfrm>
          <a:solidFill>
            <a:schemeClr val="bg1"/>
          </a:solidFill>
        </p:grpSpPr>
        <p:sp>
          <p:nvSpPr>
            <p:cNvPr id="23" name="椭圆 22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2" grpId="0" animBg="1"/>
      <p:bldP spid="15" grpId="0" animBg="1"/>
      <p:bldP spid="17" grpId="0" animBg="1"/>
      <p:bldP spid="28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 userDrawn="1"/>
        </p:nvSpPr>
        <p:spPr>
          <a:xfrm>
            <a:off x="728898" y="473797"/>
            <a:ext cx="10943771" cy="5733144"/>
          </a:xfrm>
          <a:prstGeom prst="rect">
            <a:avLst/>
          </a:prstGeom>
          <a:solidFill>
            <a:srgbClr val="2C3998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55" name="流程图: 文档 5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624114" y="562428"/>
            <a:ext cx="10943771" cy="57331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41" name="组合 40"/>
          <p:cNvGrpSpPr/>
          <p:nvPr userDrawn="1"/>
        </p:nvGrpSpPr>
        <p:grpSpPr>
          <a:xfrm rot="16200000">
            <a:off x="5495108" y="161108"/>
            <a:ext cx="1201783" cy="12192000"/>
            <a:chOff x="-27865" y="-117"/>
            <a:chExt cx="3282044" cy="6858118"/>
          </a:xfrm>
        </p:grpSpPr>
        <p:sp>
          <p:nvSpPr>
            <p:cNvPr id="21" name="任意多边形: 形状 20"/>
            <p:cNvSpPr/>
            <p:nvPr userDrawn="1"/>
          </p:nvSpPr>
          <p:spPr>
            <a:xfrm>
              <a:off x="-27865" y="-117"/>
              <a:ext cx="3282044" cy="6858117"/>
            </a:xfrm>
            <a:custGeom>
              <a:avLst/>
              <a:gdLst>
                <a:gd name="connsiteX0" fmla="*/ 0 w 3282044"/>
                <a:gd name="connsiteY0" fmla="*/ 0 h 6858117"/>
                <a:gd name="connsiteX1" fmla="*/ 1614977 w 3282044"/>
                <a:gd name="connsiteY1" fmla="*/ 0 h 6858117"/>
                <a:gd name="connsiteX2" fmla="*/ 2801963 w 3282044"/>
                <a:gd name="connsiteY2" fmla="*/ 6858117 h 6858117"/>
                <a:gd name="connsiteX3" fmla="*/ 0 w 3282044"/>
                <a:gd name="connsiteY3" fmla="*/ 6858117 h 6858117"/>
                <a:gd name="connsiteX4" fmla="*/ 0 w 3282044"/>
                <a:gd name="connsiteY4" fmla="*/ 0 h 685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2044" h="6858117">
                  <a:moveTo>
                    <a:pt x="0" y="0"/>
                  </a:moveTo>
                  <a:lnTo>
                    <a:pt x="1614977" y="0"/>
                  </a:lnTo>
                  <a:cubicBezTo>
                    <a:pt x="1614977" y="3429059"/>
                    <a:pt x="4363788" y="3429059"/>
                    <a:pt x="2801963" y="6858117"/>
                  </a:cubicBezTo>
                  <a:lnTo>
                    <a:pt x="0" y="6858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5" name="任意多边形: 形状 14"/>
            <p:cNvSpPr/>
            <p:nvPr userDrawn="1"/>
          </p:nvSpPr>
          <p:spPr>
            <a:xfrm>
              <a:off x="-27865" y="-117"/>
              <a:ext cx="2744727" cy="6858118"/>
            </a:xfrm>
            <a:custGeom>
              <a:avLst/>
              <a:gdLst>
                <a:gd name="connsiteX0" fmla="*/ 0 w 2744727"/>
                <a:gd name="connsiteY0" fmla="*/ 0 h 6858118"/>
                <a:gd name="connsiteX1" fmla="*/ 1077661 w 2744727"/>
                <a:gd name="connsiteY1" fmla="*/ 0 h 6858118"/>
                <a:gd name="connsiteX2" fmla="*/ 2264646 w 2744727"/>
                <a:gd name="connsiteY2" fmla="*/ 6858118 h 6858118"/>
                <a:gd name="connsiteX3" fmla="*/ 0 w 2744727"/>
                <a:gd name="connsiteY3" fmla="*/ 6858118 h 6858118"/>
                <a:gd name="connsiteX4" fmla="*/ 0 w 2744727"/>
                <a:gd name="connsiteY4" fmla="*/ 0 h 6858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4727" h="6858118">
                  <a:moveTo>
                    <a:pt x="0" y="0"/>
                  </a:moveTo>
                  <a:lnTo>
                    <a:pt x="1077661" y="0"/>
                  </a:lnTo>
                  <a:cubicBezTo>
                    <a:pt x="1077661" y="3429060"/>
                    <a:pt x="3826471" y="3429060"/>
                    <a:pt x="2264646" y="6858118"/>
                  </a:cubicBezTo>
                  <a:lnTo>
                    <a:pt x="0" y="6858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42" name="组合 41"/>
          <p:cNvGrpSpPr/>
          <p:nvPr userDrawn="1"/>
        </p:nvGrpSpPr>
        <p:grpSpPr>
          <a:xfrm>
            <a:off x="10825283" y="6225645"/>
            <a:ext cx="611974" cy="129836"/>
            <a:chOff x="6705601" y="1045030"/>
            <a:chExt cx="611974" cy="129836"/>
          </a:xfrm>
        </p:grpSpPr>
        <p:sp>
          <p:nvSpPr>
            <p:cNvPr id="43" name="椭圆 42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47" name="组合 46"/>
          <p:cNvGrpSpPr/>
          <p:nvPr userDrawn="1"/>
        </p:nvGrpSpPr>
        <p:grpSpPr>
          <a:xfrm rot="5400000">
            <a:off x="43372" y="1913890"/>
            <a:ext cx="611974" cy="129836"/>
            <a:chOff x="6705601" y="1045030"/>
            <a:chExt cx="611974" cy="129836"/>
          </a:xfrm>
        </p:grpSpPr>
        <p:sp>
          <p:nvSpPr>
            <p:cNvPr id="48" name="椭圆 47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53" name="组合 52"/>
          <p:cNvGrpSpPr/>
          <p:nvPr userDrawn="1"/>
        </p:nvGrpSpPr>
        <p:grpSpPr>
          <a:xfrm>
            <a:off x="334276" y="769171"/>
            <a:ext cx="845866" cy="728349"/>
            <a:chOff x="466567" y="822960"/>
            <a:chExt cx="622926" cy="536382"/>
          </a:xfrm>
        </p:grpSpPr>
        <p:sp>
          <p:nvSpPr>
            <p:cNvPr id="52" name="直角三角形 51"/>
            <p:cNvSpPr/>
            <p:nvPr userDrawn="1"/>
          </p:nvSpPr>
          <p:spPr>
            <a:xfrm flipH="1" flipV="1">
              <a:off x="466567" y="1148806"/>
              <a:ext cx="210536" cy="210536"/>
            </a:xfrm>
            <a:prstGeom prst="rt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51" name="箭头: 五边形 50"/>
            <p:cNvSpPr/>
            <p:nvPr userDrawn="1"/>
          </p:nvSpPr>
          <p:spPr>
            <a:xfrm>
              <a:off x="466567" y="822960"/>
              <a:ext cx="622926" cy="339634"/>
            </a:xfrm>
            <a:prstGeom prst="homePlate">
              <a:avLst/>
            </a:prstGeom>
            <a:solidFill>
              <a:srgbClr val="2C39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sp>
        <p:nvSpPr>
          <p:cNvPr id="54" name="箭头: 五边形 53"/>
          <p:cNvSpPr/>
          <p:nvPr userDrawn="1"/>
        </p:nvSpPr>
        <p:spPr>
          <a:xfrm flipH="1">
            <a:off x="11116948" y="5350446"/>
            <a:ext cx="450936" cy="245861"/>
          </a:xfrm>
          <a:prstGeom prst="homePlate">
            <a:avLst/>
          </a:prstGeom>
          <a:solidFill>
            <a:srgbClr val="FFC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5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流程图: 文档 18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595086" y="562428"/>
            <a:ext cx="10943771" cy="5733144"/>
          </a:xfrm>
          <a:prstGeom prst="rect">
            <a:avLst/>
          </a:prstGeom>
          <a:solidFill>
            <a:srgbClr val="E2AC00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21" name="流程图: 文档 20"/>
          <p:cNvSpPr/>
          <p:nvPr userDrawn="1"/>
        </p:nvSpPr>
        <p:spPr>
          <a:xfrm rot="16200000">
            <a:off x="1486703" y="-331215"/>
            <a:ext cx="5733143" cy="7520427"/>
          </a:xfrm>
          <a:prstGeom prst="flowChartDocumen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 rot="16200000">
            <a:off x="1214187" y="-58698"/>
            <a:ext cx="5733143" cy="6975396"/>
          </a:xfrm>
          <a:custGeom>
            <a:avLst/>
            <a:gdLst>
              <a:gd name="connsiteX0" fmla="*/ 5733143 w 5733143"/>
              <a:gd name="connsiteY0" fmla="*/ 0 h 6975396"/>
              <a:gd name="connsiteX1" fmla="*/ 5733143 w 5733143"/>
              <a:gd name="connsiteY1" fmla="*/ 5581787 h 6975396"/>
              <a:gd name="connsiteX2" fmla="*/ 0 w 5733143"/>
              <a:gd name="connsiteY2" fmla="*/ 6574065 h 6975396"/>
              <a:gd name="connsiteX3" fmla="*/ 0 w 5733143"/>
              <a:gd name="connsiteY3" fmla="*/ 0 h 6975396"/>
              <a:gd name="connsiteX4" fmla="*/ 5733143 w 5733143"/>
              <a:gd name="connsiteY4" fmla="*/ 0 h 697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6975396">
                <a:moveTo>
                  <a:pt x="5733143" y="0"/>
                </a:moveTo>
                <a:lnTo>
                  <a:pt x="5733143" y="5581787"/>
                </a:lnTo>
                <a:cubicBezTo>
                  <a:pt x="2866571" y="5581787"/>
                  <a:pt x="2866571" y="7879695"/>
                  <a:pt x="0" y="6574065"/>
                </a:cubicBezTo>
                <a:lnTo>
                  <a:pt x="0" y="0"/>
                </a:lnTo>
                <a:lnTo>
                  <a:pt x="57331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10483516" y="852525"/>
            <a:ext cx="611974" cy="129836"/>
            <a:chOff x="6705601" y="1045030"/>
            <a:chExt cx="611974" cy="129836"/>
          </a:xfrm>
        </p:grpSpPr>
        <p:sp>
          <p:nvSpPr>
            <p:cNvPr id="25" name="椭圆 24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28" name="组合 27"/>
          <p:cNvGrpSpPr/>
          <p:nvPr userDrawn="1"/>
        </p:nvGrpSpPr>
        <p:grpSpPr>
          <a:xfrm>
            <a:off x="1230320" y="5925841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29" name="椭圆 2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32" name="图片 31" descr="图片包含 游戏机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5553565" y="1383631"/>
            <a:ext cx="6508599" cy="5474367"/>
          </a:xfrm>
          <a:prstGeom prst="rect">
            <a:avLst/>
          </a:prstGeom>
        </p:spPr>
      </p:pic>
      <p:sp>
        <p:nvSpPr>
          <p:cNvPr id="15" name="不完整圆 14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15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文档 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656539" y="478508"/>
            <a:ext cx="10878921" cy="5900983"/>
            <a:chOff x="613611" y="467514"/>
            <a:chExt cx="10878921" cy="5900983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10880558" y="467514"/>
              <a:ext cx="611974" cy="129836"/>
              <a:chOff x="6705601" y="1045030"/>
              <a:chExt cx="611974" cy="129836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6705601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946670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7187739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613611" y="6238661"/>
              <a:ext cx="611974" cy="129836"/>
              <a:chOff x="6705601" y="1045030"/>
              <a:chExt cx="611974" cy="129836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6705601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6946670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7187739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31805353@stu.zucc.edu.c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31803112@stu.zucc.edu.cn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mailto:youanchen@harmonycloud.cn" TargetMode="External"/><Relationship Id="rId3" Type="http://schemas.openxmlformats.org/officeDocument/2006/relationships/hyperlink" Target="mailto:31805353@stu.zucc.edu.cn" TargetMode="External"/><Relationship Id="rId7" Type="http://schemas.openxmlformats.org/officeDocument/2006/relationships/hyperlink" Target="mailto:31809172@stu.zucc.edu.c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hyperlink" Target="mailto:31805379@stu.zucc.edu.cn" TargetMode="External"/><Relationship Id="rId5" Type="http://schemas.openxmlformats.org/officeDocument/2006/relationships/hyperlink" Target="mailto:31803160@stu.zucc.edu.cn" TargetMode="External"/><Relationship Id="rId4" Type="http://schemas.openxmlformats.org/officeDocument/2006/relationships/hyperlink" Target="mailto:31803112@stu.zucc.edu.cn" TargetMode="External"/><Relationship Id="rId9" Type="http://schemas.openxmlformats.org/officeDocument/2006/relationships/hyperlink" Target="mailto:weishunchen@harmonycloud.cn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31805353@stu.zucc.edu.cn" TargetMode="External"/><Relationship Id="rId7" Type="http://schemas.openxmlformats.org/officeDocument/2006/relationships/hyperlink" Target="mailto:31809172@stu.zucc.edu.c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hyperlink" Target="mailto:31805379@stu.zucc.edu.cn" TargetMode="External"/><Relationship Id="rId5" Type="http://schemas.openxmlformats.org/officeDocument/2006/relationships/hyperlink" Target="mailto:31803160@stu.zucc.edu.cn" TargetMode="External"/><Relationship Id="rId4" Type="http://schemas.openxmlformats.org/officeDocument/2006/relationships/hyperlink" Target="mailto:31803112@stu.zucc.edu.cn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23971" y="1680508"/>
            <a:ext cx="5585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《</a:t>
            </a:r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优团</a:t>
            </a:r>
            <a:r>
              <a:rPr lang="en-US" altLang="zh-CN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》</a:t>
            </a:r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项目计划汇报</a:t>
            </a:r>
          </a:p>
        </p:txBody>
      </p:sp>
      <p:sp>
        <p:nvSpPr>
          <p:cNvPr id="5" name="矩形 4"/>
          <p:cNvSpPr/>
          <p:nvPr/>
        </p:nvSpPr>
        <p:spPr>
          <a:xfrm>
            <a:off x="1223970" y="3711492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《</a:t>
            </a:r>
            <a:r>
              <a:rPr lang="zh-CN" altLang="en-US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优团</a:t>
            </a:r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》</a:t>
            </a:r>
            <a:r>
              <a:rPr lang="zh-CN" altLang="en-US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一款社区团购</a:t>
            </a:r>
          </a:p>
        </p:txBody>
      </p:sp>
      <p:sp>
        <p:nvSpPr>
          <p:cNvPr id="6" name="矩形 5"/>
          <p:cNvSpPr/>
          <p:nvPr/>
        </p:nvSpPr>
        <p:spPr>
          <a:xfrm>
            <a:off x="1223970" y="4147209"/>
            <a:ext cx="4477039" cy="548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组长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: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刘书宇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组员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: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梁泽生 彭昕怡 张安硕 谢子文</a:t>
            </a:r>
            <a:endParaRPr lang="zh-CN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25570" y="5064748"/>
            <a:ext cx="3823946" cy="353469"/>
            <a:chOff x="3477718" y="4586988"/>
            <a:chExt cx="4540733" cy="419726"/>
          </a:xfrm>
        </p:grpSpPr>
        <p:sp>
          <p:nvSpPr>
            <p:cNvPr id="8" name="矩形: 圆角 7"/>
            <p:cNvSpPr/>
            <p:nvPr/>
          </p:nvSpPr>
          <p:spPr>
            <a:xfrm>
              <a:off x="3477718" y="4586989"/>
              <a:ext cx="1753849" cy="419725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2C39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pc="3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G14</a:t>
              </a:r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5833672" y="4586988"/>
              <a:ext cx="2184779" cy="419725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2C39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pc="3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2021.3.18</a:t>
              </a:r>
              <a:endPara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</p:grpSp>
      <p:pic>
        <p:nvPicPr>
          <p:cNvPr id="20" name="»ý¼«Ã÷¿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7081731"/>
            <a:ext cx="609600" cy="60960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5570" y="1550672"/>
            <a:ext cx="611974" cy="129836"/>
            <a:chOff x="6705601" y="1045030"/>
            <a:chExt cx="611974" cy="129836"/>
          </a:xfrm>
          <a:solidFill>
            <a:srgbClr val="2C3998">
              <a:alpha val="50000"/>
            </a:srgbClr>
          </a:solidFill>
        </p:grpSpPr>
        <p:sp>
          <p:nvSpPr>
            <p:cNvPr id="11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2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06276"/>
              </p:ext>
            </p:extLst>
          </p:nvPr>
        </p:nvGraphicFramePr>
        <p:xfrm>
          <a:off x="1070224" y="1283030"/>
          <a:ext cx="10192350" cy="439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41533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481071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4291268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178478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对项目的影响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采取的方法和措施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陈幼安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项目发起人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发起人是指以现金或者其他形式，为项目提供财务资源的个人或者团体。早在项目刚开始构思时，发起人即为项目提供支持，包括游说更高层的管理人员，以获得组织的支持，并宣传项目将给组织带来的利益。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、要尊重，项目中多汇报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、其提供的思路和方法，尽量表示欣赏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、但要注意不能偏离“财务管理创造价值”的目标。可对其方法表面欣赏，但实际按照客观方法论推行。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200758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陈炜舜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项目发起人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发起人是指以现金或者其他形式，为项目提供财务资源的个人或者团体。早在项目刚开始构思时，发起人即为项目提供支持，包括游说更高层的管理人员，以获得组织的支持，并宣传项目将给组织带来的利益。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、要尊重，项目中多汇报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、其提供的思路和方法，尽量表示欣赏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、但要注意不能偏离“财务管理创造价值”的目标。可对其方法表面欣赏，但实际按照客观方法论推行。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601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sp>
        <p:nvSpPr>
          <p:cNvPr id="5" name="TextBox 76">
            <a:extLst>
              <a:ext uri="{FF2B5EF4-FFF2-40B4-BE49-F238E27FC236}">
                <a16:creationId xmlns:a16="http://schemas.microsoft.com/office/drawing/2014/main" id="{0A4BE35B-B9F5-46B2-A254-633DCF4F384E}"/>
              </a:ext>
            </a:extLst>
          </p:cNvPr>
          <p:cNvSpPr txBox="1"/>
          <p:nvPr/>
        </p:nvSpPr>
        <p:spPr>
          <a:xfrm>
            <a:off x="1206213" y="1265351"/>
            <a:ext cx="4634356" cy="45890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外部干系人通讯录：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77501"/>
              </p:ext>
            </p:extLst>
          </p:nvPr>
        </p:nvGraphicFramePr>
        <p:xfrm>
          <a:off x="1466866" y="2387521"/>
          <a:ext cx="9370706" cy="16510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894520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957589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2459864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058733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手机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邮箱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宋倩雯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用户代表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13656644320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31805353@stu.zucc.edu.cn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altLang="zh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伍思敏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用户代表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15290433011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31803112@stu.zucc.edu.cn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50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sp>
        <p:nvSpPr>
          <p:cNvPr id="5" name="TextBox 76">
            <a:extLst>
              <a:ext uri="{FF2B5EF4-FFF2-40B4-BE49-F238E27FC236}">
                <a16:creationId xmlns:a16="http://schemas.microsoft.com/office/drawing/2014/main" id="{0A4BE35B-B9F5-46B2-A254-633DCF4F384E}"/>
              </a:ext>
            </a:extLst>
          </p:cNvPr>
          <p:cNvSpPr txBox="1"/>
          <p:nvPr/>
        </p:nvSpPr>
        <p:spPr>
          <a:xfrm>
            <a:off x="1206213" y="1265351"/>
            <a:ext cx="4634356" cy="45890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内部干系人通讯录：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401073"/>
              </p:ext>
            </p:extLst>
          </p:nvPr>
        </p:nvGraphicFramePr>
        <p:xfrm>
          <a:off x="1466866" y="1917442"/>
          <a:ext cx="9763511" cy="330126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894520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957589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1976907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934495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手机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邮箱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刘书宇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13656644320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31805353@stu.zucc.edu.cn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梁泽生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15290433011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31803112@stu.zucc.edu.cn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彭昕怡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18257609726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31803160@stu.zucc.edu.cn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023700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张安硕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19967306539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31805379@stu.zucc.edu.cn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547065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谢子文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13656654236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31809172@stu.zucc.edu.cn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882073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陈幼安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项目发起人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8"/>
                        </a:rPr>
                        <a:t>youanchen@harmonycloud.cn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960211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陈炜舜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项目发起人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weishunchen@harmonycloud.cn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355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30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团队介绍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547692"/>
              </p:ext>
            </p:extLst>
          </p:nvPr>
        </p:nvGraphicFramePr>
        <p:xfrm>
          <a:off x="1441109" y="1506220"/>
          <a:ext cx="9763511" cy="38455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894520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2633729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1300767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934495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技术水平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手机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邮箱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刘书宇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项目经理有一定的前端基础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13656644320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31805353@stu.zucc.edu.cn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梁泽生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有一定前端基础，正在学习</a:t>
                      </a:r>
                      <a:r>
                        <a:rPr lang="en-US" altLang="zh-CN" dirty="0" err="1"/>
                        <a:t>springboot</a:t>
                      </a:r>
                      <a:r>
                        <a:rPr lang="zh-CN" altLang="en-US" dirty="0"/>
                        <a:t>后端技术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15290433011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31803112@stu.zucc.edu.cn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彭昕怡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有一定后端开发基础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18257609726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31803160@stu.zucc.edu.cn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023700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张安硕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有前端开发基础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19967306539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31805379@stu.zucc.edu.cn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547065"/>
                  </a:ext>
                </a:extLst>
              </a:tr>
              <a:tr h="427444">
                <a:tc>
                  <a:txBody>
                    <a:bodyPr/>
                    <a:lstStyle/>
                    <a:p>
                      <a:r>
                        <a:rPr lang="zh-CN" altLang="en-US" dirty="0"/>
                        <a:t>谢子文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有前端开发基础，良好的审美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13656654236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31809172@stu.zucc.edu.cn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882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79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团队介绍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259810"/>
              </p:ext>
            </p:extLst>
          </p:nvPr>
        </p:nvGraphicFramePr>
        <p:xfrm>
          <a:off x="1370092" y="1292817"/>
          <a:ext cx="9750815" cy="481820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43942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590541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3400022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316310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527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技术水平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手机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采取的方法和措施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1410935">
                <a:tc>
                  <a:txBody>
                    <a:bodyPr/>
                    <a:lstStyle/>
                    <a:p>
                      <a:pPr algn="l"/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彭昕怡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1410935"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张安硕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  <a:tr h="1526368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谢子文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项目成员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641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26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44165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可行性分析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3" y="3261580"/>
            <a:ext cx="3558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Feasibility Analysis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14742" y="3596420"/>
            <a:ext cx="4477039" cy="1414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技术可行性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经济可行性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操作可行性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法律可行性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第二部分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可借鉴的产品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7642785" y="2352754"/>
            <a:ext cx="4812042" cy="3208559"/>
            <a:chOff x="3656773" y="1639871"/>
            <a:chExt cx="4812042" cy="3208559"/>
          </a:xfrm>
        </p:grpSpPr>
        <p:grpSp>
          <p:nvGrpSpPr>
            <p:cNvPr id="29" name="组合 28"/>
            <p:cNvGrpSpPr/>
            <p:nvPr/>
          </p:nvGrpSpPr>
          <p:grpSpPr>
            <a:xfrm>
              <a:off x="3656773" y="1925054"/>
              <a:ext cx="4812042" cy="2923376"/>
              <a:chOff x="4838941" y="3000464"/>
              <a:chExt cx="6910523" cy="4198229"/>
            </a:xfrm>
          </p:grpSpPr>
          <p:grpSp>
            <p:nvGrpSpPr>
              <p:cNvPr id="31" name="Group 37"/>
              <p:cNvGrpSpPr/>
              <p:nvPr/>
            </p:nvGrpSpPr>
            <p:grpSpPr>
              <a:xfrm>
                <a:off x="4838941" y="4940570"/>
                <a:ext cx="924931" cy="371990"/>
                <a:chOff x="8034853" y="6906421"/>
                <a:chExt cx="1321576" cy="532736"/>
              </a:xfrm>
            </p:grpSpPr>
            <p:sp>
              <p:nvSpPr>
                <p:cNvPr id="96" name="Freeform 39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103" name="Freeform 326"/>
                <p:cNvSpPr>
                  <a:spLocks noChangeArrowheads="1"/>
                </p:cNvSpPr>
                <p:nvPr/>
              </p:nvSpPr>
              <p:spPr bwMode="auto">
                <a:xfrm>
                  <a:off x="8034853" y="7185569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2" name="Group 55"/>
              <p:cNvGrpSpPr/>
              <p:nvPr/>
            </p:nvGrpSpPr>
            <p:grpSpPr>
              <a:xfrm>
                <a:off x="10825146" y="4898430"/>
                <a:ext cx="924315" cy="386718"/>
                <a:chOff x="15011762" y="6862567"/>
                <a:chExt cx="1320696" cy="553829"/>
              </a:xfrm>
            </p:grpSpPr>
            <p:sp>
              <p:nvSpPr>
                <p:cNvPr id="92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29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88" name="Group 65"/>
                <p:cNvGrpSpPr/>
                <p:nvPr/>
              </p:nvGrpSpPr>
              <p:grpSpPr>
                <a:xfrm>
                  <a:off x="16149452" y="7085871"/>
                  <a:ext cx="183006" cy="180069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89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90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sp>
            <p:nvSpPr>
              <p:cNvPr id="79" name="Freeform 325"/>
              <p:cNvSpPr>
                <a:spLocks noChangeArrowheads="1"/>
              </p:cNvSpPr>
              <p:nvPr/>
            </p:nvSpPr>
            <p:spPr bwMode="auto">
              <a:xfrm>
                <a:off x="4898056" y="6994014"/>
                <a:ext cx="11823" cy="125735"/>
              </a:xfrm>
              <a:custGeom>
                <a:avLst/>
                <a:gdLst>
                  <a:gd name="T0" fmla="*/ 28 w 29"/>
                  <a:gd name="T1" fmla="*/ 285 h 286"/>
                  <a:gd name="T2" fmla="*/ 0 w 29"/>
                  <a:gd name="T3" fmla="*/ 285 h 286"/>
                  <a:gd name="T4" fmla="*/ 0 w 29"/>
                  <a:gd name="T5" fmla="*/ 0 h 286"/>
                  <a:gd name="T6" fmla="*/ 28 w 29"/>
                  <a:gd name="T7" fmla="*/ 0 h 286"/>
                  <a:gd name="T8" fmla="*/ 28 w 29"/>
                  <a:gd name="T9" fmla="*/ 285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6">
                    <a:moveTo>
                      <a:pt x="28" y="285"/>
                    </a:moveTo>
                    <a:lnTo>
                      <a:pt x="0" y="285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285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grpSp>
            <p:nvGrpSpPr>
              <p:cNvPr id="34" name="Group 98"/>
              <p:cNvGrpSpPr/>
              <p:nvPr/>
            </p:nvGrpSpPr>
            <p:grpSpPr>
              <a:xfrm>
                <a:off x="10825148" y="6811973"/>
                <a:ext cx="924316" cy="386720"/>
                <a:chOff x="15011762" y="6862567"/>
                <a:chExt cx="1320697" cy="553831"/>
              </a:xfrm>
            </p:grpSpPr>
            <p:sp>
              <p:nvSpPr>
                <p:cNvPr id="69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67" name="Freeform 326"/>
                <p:cNvSpPr>
                  <a:spLocks noChangeArrowheads="1"/>
                </p:cNvSpPr>
                <p:nvPr/>
              </p:nvSpPr>
              <p:spPr bwMode="auto">
                <a:xfrm>
                  <a:off x="16149453" y="7164655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5" name="Group 111"/>
              <p:cNvGrpSpPr/>
              <p:nvPr/>
            </p:nvGrpSpPr>
            <p:grpSpPr>
              <a:xfrm>
                <a:off x="4838942" y="3042593"/>
                <a:ext cx="924931" cy="371990"/>
                <a:chOff x="8034853" y="6906421"/>
                <a:chExt cx="1321576" cy="532736"/>
              </a:xfrm>
            </p:grpSpPr>
            <p:sp>
              <p:nvSpPr>
                <p:cNvPr id="50" name="Freeform 113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55" name="Group 118"/>
                <p:cNvGrpSpPr/>
                <p:nvPr/>
              </p:nvGrpSpPr>
              <p:grpSpPr>
                <a:xfrm>
                  <a:off x="8034853" y="7106787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56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57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grpSp>
            <p:nvGrpSpPr>
              <p:cNvPr id="36" name="Group 123"/>
              <p:cNvGrpSpPr/>
              <p:nvPr/>
            </p:nvGrpSpPr>
            <p:grpSpPr>
              <a:xfrm>
                <a:off x="10825144" y="3000464"/>
                <a:ext cx="924315" cy="386720"/>
                <a:chOff x="15011762" y="6862567"/>
                <a:chExt cx="1320696" cy="553831"/>
              </a:xfrm>
            </p:grpSpPr>
            <p:sp>
              <p:nvSpPr>
                <p:cNvPr id="46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6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42" name="Group 129"/>
                <p:cNvGrpSpPr/>
                <p:nvPr/>
              </p:nvGrpSpPr>
              <p:grpSpPr>
                <a:xfrm>
                  <a:off x="16149452" y="7085871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43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44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</p:grpSp>
        <p:pic>
          <p:nvPicPr>
            <p:cNvPr id="106" name="图片 105" descr="卡通人物&#10;&#10;描述已自动生成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4564268" y="1639871"/>
              <a:ext cx="3060025" cy="3208559"/>
            </a:xfrm>
            <a:prstGeom prst="rect">
              <a:avLst/>
            </a:prstGeom>
          </p:spPr>
        </p:pic>
      </p:grpSp>
      <p:sp>
        <p:nvSpPr>
          <p:cNvPr id="108" name="TextBox 76">
            <a:extLst>
              <a:ext uri="{FF2B5EF4-FFF2-40B4-BE49-F238E27FC236}">
                <a16:creationId xmlns:a16="http://schemas.microsoft.com/office/drawing/2014/main" id="{5221031E-8D42-480B-A891-06359CAFBC18}"/>
              </a:ext>
            </a:extLst>
          </p:cNvPr>
          <p:cNvSpPr txBox="1"/>
          <p:nvPr/>
        </p:nvSpPr>
        <p:spPr>
          <a:xfrm>
            <a:off x="1146133" y="1176758"/>
            <a:ext cx="7145304" cy="594726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多多买菜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优势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</a:t>
            </a: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拼多多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进行全力扶持，在开通多多买菜业务的城市，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首页根据用户定位，提供展示多多买菜平台，为其引流。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拼多多在前期砸下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亿的重金补贴，主要用于抢夺大量优秀团长资源，团长负责小区私域流量池的日常维护管理，帮助实现快速积累用户的目标。</a:t>
            </a:r>
            <a:endParaRPr lang="en-US" altLang="zh-CN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劣势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平台商品种类少，物流配送速度不快，其平台的单量并不多，团长也只是凭借商品的低价格获得微薄利润。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仓配和物流配送是较为欠缺的部分，也是未来面临的严峻挑战，这会影响到未来多多买菜的发展状况。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9" name="图片 108">
            <a:extLst>
              <a:ext uri="{FF2B5EF4-FFF2-40B4-BE49-F238E27FC236}">
                <a16:creationId xmlns:a16="http://schemas.microsoft.com/office/drawing/2014/main" id="{3D197E5E-130F-41F1-9860-F34F4ED715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612" t="8406" r="6604" b="1232"/>
          <a:stretch>
            <a:fillRect/>
          </a:stretch>
        </p:blipFill>
        <p:spPr>
          <a:xfrm>
            <a:off x="8228892" y="715093"/>
            <a:ext cx="1459865" cy="1583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可借鉴的产品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7617028" y="2110729"/>
            <a:ext cx="4812042" cy="3208559"/>
            <a:chOff x="3656773" y="1639871"/>
            <a:chExt cx="4812042" cy="3208559"/>
          </a:xfrm>
        </p:grpSpPr>
        <p:grpSp>
          <p:nvGrpSpPr>
            <p:cNvPr id="29" name="组合 28"/>
            <p:cNvGrpSpPr/>
            <p:nvPr/>
          </p:nvGrpSpPr>
          <p:grpSpPr>
            <a:xfrm>
              <a:off x="3656773" y="1925054"/>
              <a:ext cx="4812042" cy="2923376"/>
              <a:chOff x="4838941" y="3000464"/>
              <a:chExt cx="6910523" cy="4198229"/>
            </a:xfrm>
          </p:grpSpPr>
          <p:grpSp>
            <p:nvGrpSpPr>
              <p:cNvPr id="31" name="Group 37"/>
              <p:cNvGrpSpPr/>
              <p:nvPr/>
            </p:nvGrpSpPr>
            <p:grpSpPr>
              <a:xfrm>
                <a:off x="4838941" y="4940570"/>
                <a:ext cx="924931" cy="371990"/>
                <a:chOff x="8034853" y="6906421"/>
                <a:chExt cx="1321576" cy="532736"/>
              </a:xfrm>
            </p:grpSpPr>
            <p:sp>
              <p:nvSpPr>
                <p:cNvPr id="96" name="Freeform 39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103" name="Freeform 326"/>
                <p:cNvSpPr>
                  <a:spLocks noChangeArrowheads="1"/>
                </p:cNvSpPr>
                <p:nvPr/>
              </p:nvSpPr>
              <p:spPr bwMode="auto">
                <a:xfrm>
                  <a:off x="8034853" y="7185569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2" name="Group 55"/>
              <p:cNvGrpSpPr/>
              <p:nvPr/>
            </p:nvGrpSpPr>
            <p:grpSpPr>
              <a:xfrm>
                <a:off x="10825146" y="4898430"/>
                <a:ext cx="924315" cy="386718"/>
                <a:chOff x="15011762" y="6862567"/>
                <a:chExt cx="1320696" cy="553829"/>
              </a:xfrm>
            </p:grpSpPr>
            <p:sp>
              <p:nvSpPr>
                <p:cNvPr id="92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29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88" name="Group 65"/>
                <p:cNvGrpSpPr/>
                <p:nvPr/>
              </p:nvGrpSpPr>
              <p:grpSpPr>
                <a:xfrm>
                  <a:off x="16149452" y="7085871"/>
                  <a:ext cx="183006" cy="180069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89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90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sp>
            <p:nvSpPr>
              <p:cNvPr id="79" name="Freeform 325"/>
              <p:cNvSpPr>
                <a:spLocks noChangeArrowheads="1"/>
              </p:cNvSpPr>
              <p:nvPr/>
            </p:nvSpPr>
            <p:spPr bwMode="auto">
              <a:xfrm>
                <a:off x="4898056" y="6994014"/>
                <a:ext cx="11823" cy="125735"/>
              </a:xfrm>
              <a:custGeom>
                <a:avLst/>
                <a:gdLst>
                  <a:gd name="T0" fmla="*/ 28 w 29"/>
                  <a:gd name="T1" fmla="*/ 285 h 286"/>
                  <a:gd name="T2" fmla="*/ 0 w 29"/>
                  <a:gd name="T3" fmla="*/ 285 h 286"/>
                  <a:gd name="T4" fmla="*/ 0 w 29"/>
                  <a:gd name="T5" fmla="*/ 0 h 286"/>
                  <a:gd name="T6" fmla="*/ 28 w 29"/>
                  <a:gd name="T7" fmla="*/ 0 h 286"/>
                  <a:gd name="T8" fmla="*/ 28 w 29"/>
                  <a:gd name="T9" fmla="*/ 285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6">
                    <a:moveTo>
                      <a:pt x="28" y="285"/>
                    </a:moveTo>
                    <a:lnTo>
                      <a:pt x="0" y="285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285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grpSp>
            <p:nvGrpSpPr>
              <p:cNvPr id="34" name="Group 98"/>
              <p:cNvGrpSpPr/>
              <p:nvPr/>
            </p:nvGrpSpPr>
            <p:grpSpPr>
              <a:xfrm>
                <a:off x="10825148" y="6811973"/>
                <a:ext cx="924316" cy="386720"/>
                <a:chOff x="15011762" y="6862567"/>
                <a:chExt cx="1320697" cy="553831"/>
              </a:xfrm>
            </p:grpSpPr>
            <p:sp>
              <p:nvSpPr>
                <p:cNvPr id="69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67" name="Freeform 326"/>
                <p:cNvSpPr>
                  <a:spLocks noChangeArrowheads="1"/>
                </p:cNvSpPr>
                <p:nvPr/>
              </p:nvSpPr>
              <p:spPr bwMode="auto">
                <a:xfrm>
                  <a:off x="16149453" y="7164655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5" name="Group 111"/>
              <p:cNvGrpSpPr/>
              <p:nvPr/>
            </p:nvGrpSpPr>
            <p:grpSpPr>
              <a:xfrm>
                <a:off x="4838942" y="3042593"/>
                <a:ext cx="924931" cy="371990"/>
                <a:chOff x="8034853" y="6906421"/>
                <a:chExt cx="1321576" cy="532736"/>
              </a:xfrm>
            </p:grpSpPr>
            <p:sp>
              <p:nvSpPr>
                <p:cNvPr id="50" name="Freeform 113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55" name="Group 118"/>
                <p:cNvGrpSpPr/>
                <p:nvPr/>
              </p:nvGrpSpPr>
              <p:grpSpPr>
                <a:xfrm>
                  <a:off x="8034853" y="7106787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56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57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grpSp>
            <p:nvGrpSpPr>
              <p:cNvPr id="36" name="Group 123"/>
              <p:cNvGrpSpPr/>
              <p:nvPr/>
            </p:nvGrpSpPr>
            <p:grpSpPr>
              <a:xfrm>
                <a:off x="10825144" y="3000464"/>
                <a:ext cx="924315" cy="386720"/>
                <a:chOff x="15011762" y="6862567"/>
                <a:chExt cx="1320696" cy="553831"/>
              </a:xfrm>
            </p:grpSpPr>
            <p:sp>
              <p:nvSpPr>
                <p:cNvPr id="46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6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42" name="Group 129"/>
                <p:cNvGrpSpPr/>
                <p:nvPr/>
              </p:nvGrpSpPr>
              <p:grpSpPr>
                <a:xfrm>
                  <a:off x="16149452" y="7085871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43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44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</p:grpSp>
        <p:pic>
          <p:nvPicPr>
            <p:cNvPr id="106" name="图片 105" descr="卡通人物&#10;&#10;描述已自动生成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4564268" y="1639871"/>
              <a:ext cx="3060025" cy="3208559"/>
            </a:xfrm>
            <a:prstGeom prst="rect">
              <a:avLst/>
            </a:prstGeom>
          </p:spPr>
        </p:pic>
      </p:grpSp>
      <p:sp>
        <p:nvSpPr>
          <p:cNvPr id="108" name="TextBox 76">
            <a:extLst>
              <a:ext uri="{FF2B5EF4-FFF2-40B4-BE49-F238E27FC236}">
                <a16:creationId xmlns:a16="http://schemas.microsoft.com/office/drawing/2014/main" id="{5221031E-8D42-480B-A891-06359CAFBC18}"/>
              </a:ext>
            </a:extLst>
          </p:cNvPr>
          <p:cNvSpPr txBox="1"/>
          <p:nvPr/>
        </p:nvSpPr>
        <p:spPr>
          <a:xfrm>
            <a:off x="1182707" y="1375757"/>
            <a:ext cx="7145304" cy="4285276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橙心优选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优势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</a:t>
            </a: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系统还能细化到“按团长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社区设置产品”，不同团长或社区销售不同产品，形成团长区域保护，同时也能更精准的投放产品到目标客户，提高成交量。</a:t>
            </a:r>
            <a:endParaRPr lang="en-US" altLang="zh-CN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劣势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产品追责困难，使用方法较为繁乱，风评较差。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5436BF-AB5E-4E07-863D-A85551805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158" y="3734191"/>
            <a:ext cx="1444877" cy="158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4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394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SWOT</a:t>
            </a:r>
            <a:endParaRPr lang="zh-CN" altLang="en-US" sz="2400" spc="6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07356" y="1767988"/>
            <a:ext cx="10801351" cy="4032570"/>
            <a:chOff x="890675" y="1722528"/>
            <a:chExt cx="10801351" cy="4032570"/>
          </a:xfrm>
        </p:grpSpPr>
        <p:sp>
          <p:nvSpPr>
            <p:cNvPr id="5" name="矩形 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/>
            <p:nvPr/>
          </p:nvSpPr>
          <p:spPr>
            <a:xfrm>
              <a:off x="3929016" y="2141820"/>
              <a:ext cx="1120460" cy="207427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S</a:t>
              </a:r>
              <a:endParaRPr lang="zh-CN" altLang="en-US" sz="8000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6" name="矩形 5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/>
            <p:nvPr/>
          </p:nvSpPr>
          <p:spPr>
            <a:xfrm>
              <a:off x="5108781" y="3030819"/>
              <a:ext cx="1120460" cy="2074273"/>
            </a:xfrm>
            <a:prstGeom prst="rect">
              <a:avLst/>
            </a:prstGeom>
            <a:solidFill>
              <a:srgbClr val="2C39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W</a:t>
              </a:r>
              <a:endParaRPr lang="zh-CN" altLang="en-US" sz="8000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7" name="矩形 6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/>
            <p:nvPr/>
          </p:nvSpPr>
          <p:spPr>
            <a:xfrm>
              <a:off x="6313035" y="2101570"/>
              <a:ext cx="1120460" cy="207427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O</a:t>
              </a:r>
              <a:endParaRPr lang="zh-CN" altLang="en-US" sz="8000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8" name="矩形 7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/>
            <p:nvPr/>
          </p:nvSpPr>
          <p:spPr>
            <a:xfrm>
              <a:off x="7517289" y="3030819"/>
              <a:ext cx="1120460" cy="2074273"/>
            </a:xfrm>
            <a:prstGeom prst="rect">
              <a:avLst/>
            </a:prstGeom>
            <a:solidFill>
              <a:srgbClr val="2C39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T</a:t>
              </a:r>
              <a:endParaRPr lang="zh-CN" altLang="en-US" sz="8000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9" name="TextBox 13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1979923" y="2125302"/>
              <a:ext cx="1791690" cy="353943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r"/>
              <a:r>
                <a:rPr 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Strengths </a:t>
              </a:r>
              <a:r>
                <a:rPr lang="zh-CN" alt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优势</a:t>
              </a:r>
              <a:r>
                <a:rPr 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 </a:t>
              </a:r>
            </a:p>
          </p:txBody>
        </p:sp>
        <p:sp>
          <p:nvSpPr>
            <p:cNvPr id="10" name="TextBox 6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890675" y="2479245"/>
              <a:ext cx="2957687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①符合时代情况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②可随时启用，在线服务高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③可实现功能多，扩展性强</a:t>
              </a:r>
              <a:endParaRPr lang="zh-CN" altLang="zh-CN" sz="1200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1" name="TextBox 12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2553541" y="4470581"/>
              <a:ext cx="2333888" cy="353943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r"/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Weaknesses </a:t>
              </a:r>
              <a:r>
                <a:rPr lang="zh-CN" alt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缺陷</a:t>
              </a:r>
              <a:endParaRPr lang="en-US" altLang="zh-CN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cs typeface="Calibri" panose="020F0502020204030204"/>
              </a:endParaRPr>
            </a:p>
          </p:txBody>
        </p:sp>
        <p:sp>
          <p:nvSpPr>
            <p:cNvPr id="12" name="TextBox 1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7623720" y="1722528"/>
              <a:ext cx="2581904" cy="353943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Opportunities </a:t>
              </a:r>
              <a:r>
                <a:rPr lang="zh-CN" alt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机会</a:t>
              </a:r>
            </a:p>
          </p:txBody>
        </p:sp>
        <p:sp>
          <p:nvSpPr>
            <p:cNvPr id="13" name="TextBox 15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8790025" y="3862150"/>
              <a:ext cx="1499822" cy="353943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Threats </a:t>
              </a:r>
              <a:r>
                <a:rPr lang="zh-CN" altLang="en-US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Calibri" panose="020F0502020204030204"/>
                </a:rPr>
                <a:t>挑战</a:t>
              </a:r>
              <a:endParaRPr lang="en-US" altLang="zh-CN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cs typeface="Calibri" panose="020F0502020204030204"/>
              </a:endParaRPr>
            </a:p>
          </p:txBody>
        </p:sp>
        <p:sp>
          <p:nvSpPr>
            <p:cNvPr id="14" name="TextBox 6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1883823" y="4833078"/>
              <a:ext cx="3108566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①需要从市场下载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②要满足不同的适用年龄群体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③部分社区人员不擅长使用网购形式 </a:t>
              </a:r>
            </a:p>
          </p:txBody>
        </p:sp>
        <p:sp>
          <p:nvSpPr>
            <p:cNvPr id="15" name="TextBox 6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7550679" y="2037462"/>
              <a:ext cx="3075175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①用户基数大，应用面广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②国家提倡社区团购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③准入门槛低 </a:t>
              </a:r>
            </a:p>
          </p:txBody>
        </p:sp>
        <p:sp>
          <p:nvSpPr>
            <p:cNvPr id="16" name="TextBox 64" descr="e7d195523061f1c0c30ee18c1b05f65d12b38e2533cb2ccdAE0CC34CB5CBEBFAEC353FED4DECE97C3E379FD1D933F5E4DC18EF8EA6B7A1130D5F6DE9DD2BE4B0A8C9126ACE5083D1F5A9E323B29CCFC781A854B9C260D8D417DE66184216EE6ED36806CFBB6309B45F20C6B7B0FB2314B4867970D4A2DF0499B53CBCFD5B7F5709F5267250713ADC"/>
            <p:cNvSpPr txBox="1"/>
            <p:nvPr/>
          </p:nvSpPr>
          <p:spPr>
            <a:xfrm>
              <a:off x="8732937" y="4216093"/>
              <a:ext cx="2959089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①要有足够的创新性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②需要满足客户的时刻变化的需求要抓住市场的方向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技术可行性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CBB99787-D216-4DB6-A707-3254B562C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871875"/>
              </p:ext>
            </p:extLst>
          </p:nvPr>
        </p:nvGraphicFramePr>
        <p:xfrm>
          <a:off x="1906072" y="1389380"/>
          <a:ext cx="8041425" cy="4079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954516">
                  <a:extLst>
                    <a:ext uri="{9D8B030D-6E8A-4147-A177-3AD203B41FA5}">
                      <a16:colId xmlns:a16="http://schemas.microsoft.com/office/drawing/2014/main" val="1613941935"/>
                    </a:ext>
                  </a:extLst>
                </a:gridCol>
                <a:gridCol w="4086909">
                  <a:extLst>
                    <a:ext uri="{9D8B030D-6E8A-4147-A177-3AD203B41FA5}">
                      <a16:colId xmlns:a16="http://schemas.microsoft.com/office/drawing/2014/main" val="1003150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需 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FFC000"/>
                          </a:solidFill>
                        </a:rPr>
                        <a:t>实现方式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85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阿里云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6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前端框架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Bootstrap/Vue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790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平台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移动端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05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后端框架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Spring Boot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139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开发软件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VS Code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138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项目文档管理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GitHub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230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甘特图绘制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Project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140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WBS</a:t>
                      </a:r>
                      <a:r>
                        <a:rPr lang="zh-CN" altLang="en-US" dirty="0"/>
                        <a:t>图绘制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Visio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091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OBS</a:t>
                      </a:r>
                      <a:r>
                        <a:rPr lang="zh-CN" altLang="en-US" dirty="0"/>
                        <a:t>图绘制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Visio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505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UML</a:t>
                      </a:r>
                      <a:r>
                        <a:rPr lang="zh-CN" altLang="en-US" dirty="0"/>
                        <a:t>图绘制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Visio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622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87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609580" y="1320508"/>
            <a:ext cx="2192199" cy="619519"/>
            <a:chOff x="3606800" y="1689100"/>
            <a:chExt cx="2381799" cy="673100"/>
          </a:xfrm>
        </p:grpSpPr>
        <p:sp>
          <p:nvSpPr>
            <p:cNvPr id="3" name="椭圆 2"/>
            <p:cNvSpPr/>
            <p:nvPr/>
          </p:nvSpPr>
          <p:spPr>
            <a:xfrm>
              <a:off x="3606800" y="1689100"/>
              <a:ext cx="673100" cy="673100"/>
            </a:xfrm>
            <a:prstGeom prst="ellipse">
              <a:avLst/>
            </a:prstGeom>
            <a:solidFill>
              <a:srgbClr val="2C3998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450379" y="1781480"/>
              <a:ext cx="1538220" cy="501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项目概述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609579" y="2382462"/>
            <a:ext cx="2499976" cy="619519"/>
            <a:chOff x="3606800" y="1689100"/>
            <a:chExt cx="2716196" cy="673100"/>
          </a:xfrm>
        </p:grpSpPr>
        <p:sp>
          <p:nvSpPr>
            <p:cNvPr id="8" name="椭圆 7"/>
            <p:cNvSpPr/>
            <p:nvPr/>
          </p:nvSpPr>
          <p:spPr>
            <a:xfrm>
              <a:off x="3606800" y="1689100"/>
              <a:ext cx="673100" cy="673100"/>
            </a:xfrm>
            <a:prstGeom prst="ellipse">
              <a:avLst/>
            </a:prstGeom>
            <a:solidFill>
              <a:srgbClr val="2C3998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450380" y="1774852"/>
              <a:ext cx="1872616" cy="501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可行性分析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09580" y="3444416"/>
            <a:ext cx="2192199" cy="619519"/>
            <a:chOff x="3606800" y="1689100"/>
            <a:chExt cx="2381799" cy="673100"/>
          </a:xfrm>
        </p:grpSpPr>
        <p:sp>
          <p:nvSpPr>
            <p:cNvPr id="13" name="椭圆 12"/>
            <p:cNvSpPr/>
            <p:nvPr/>
          </p:nvSpPr>
          <p:spPr>
            <a:xfrm>
              <a:off x="3606800" y="1689100"/>
              <a:ext cx="673100" cy="673100"/>
            </a:xfrm>
            <a:prstGeom prst="ellipse">
              <a:avLst/>
            </a:prstGeom>
            <a:solidFill>
              <a:srgbClr val="2C3998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450379" y="1774852"/>
              <a:ext cx="1538220" cy="501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项目计划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09580" y="4599735"/>
            <a:ext cx="2192199" cy="619519"/>
            <a:chOff x="3606800" y="1689100"/>
            <a:chExt cx="2381799" cy="673100"/>
          </a:xfrm>
        </p:grpSpPr>
        <p:sp>
          <p:nvSpPr>
            <p:cNvPr id="18" name="椭圆 17"/>
            <p:cNvSpPr/>
            <p:nvPr/>
          </p:nvSpPr>
          <p:spPr>
            <a:xfrm>
              <a:off x="3606800" y="1689100"/>
              <a:ext cx="673100" cy="673100"/>
            </a:xfrm>
            <a:prstGeom prst="ellipse">
              <a:avLst/>
            </a:prstGeom>
            <a:solidFill>
              <a:srgbClr val="2C3998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450379" y="1774852"/>
              <a:ext cx="1538220" cy="501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参考资料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466973" y="982613"/>
            <a:ext cx="1923250" cy="3277059"/>
            <a:chOff x="9433042" y="747834"/>
            <a:chExt cx="1923250" cy="3277059"/>
          </a:xfrm>
        </p:grpSpPr>
        <p:sp>
          <p:nvSpPr>
            <p:cNvPr id="29" name="文本框 28"/>
            <p:cNvSpPr txBox="1"/>
            <p:nvPr/>
          </p:nvSpPr>
          <p:spPr>
            <a:xfrm>
              <a:off x="9433042" y="747834"/>
              <a:ext cx="1415772" cy="24562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80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目录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740739" y="1705248"/>
              <a:ext cx="615553" cy="23196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en-US" altLang="zh-CN" sz="28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CONTENTS</a:t>
              </a:r>
              <a:endParaRPr lang="zh-CN" altLang="en-US" sz="28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技术可行性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5536088" y="1579840"/>
            <a:ext cx="5310639" cy="4197270"/>
            <a:chOff x="5536088" y="1579840"/>
            <a:chExt cx="5310639" cy="4197270"/>
          </a:xfrm>
        </p:grpSpPr>
        <p:grpSp>
          <p:nvGrpSpPr>
            <p:cNvPr id="7" name="组合 6"/>
            <p:cNvGrpSpPr/>
            <p:nvPr/>
          </p:nvGrpSpPr>
          <p:grpSpPr>
            <a:xfrm>
              <a:off x="5536088" y="1579840"/>
              <a:ext cx="5310639" cy="4197270"/>
              <a:chOff x="5943989" y="1447720"/>
              <a:chExt cx="5310639" cy="419727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7057358" y="1447720"/>
                <a:ext cx="4197270" cy="4197270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245909" y="1750543"/>
                <a:ext cx="743970" cy="743970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5943989" y="3113088"/>
                <a:ext cx="603839" cy="603839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6284693" y="4373563"/>
                <a:ext cx="371985" cy="371985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6856920" y="5220968"/>
                <a:ext cx="265917" cy="2659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pic>
          <p:nvPicPr>
            <p:cNvPr id="25" name="图片 24" descr="卡通人物&#10;&#10;描述已自动生成"/>
            <p:cNvPicPr>
              <a:picLocks noChangeAspect="1"/>
            </p:cNvPicPr>
            <p:nvPr/>
          </p:nvPicPr>
          <p:blipFill rotWithShape="1">
            <a:blip r:embed="rId4" cstate="screen"/>
            <a:srcRect/>
            <a:stretch>
              <a:fillRect/>
            </a:stretch>
          </p:blipFill>
          <p:spPr>
            <a:xfrm>
              <a:off x="6906766" y="1650929"/>
              <a:ext cx="3763972" cy="3946676"/>
            </a:xfrm>
            <a:prstGeom prst="rect">
              <a:avLst/>
            </a:prstGeom>
          </p:spPr>
        </p:pic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D13C47F5-6329-4F55-8B15-35A8A6F6FD1C}"/>
              </a:ext>
            </a:extLst>
          </p:cNvPr>
          <p:cNvSpPr txBox="1"/>
          <p:nvPr/>
        </p:nvSpPr>
        <p:spPr>
          <a:xfrm>
            <a:off x="1044844" y="1883186"/>
            <a:ext cx="43152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·  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我组讨论决定前期使用快速模型明确用户的需求，总体使用瀑布模型执行项目。</a:t>
            </a:r>
          </a:p>
          <a:p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项目要求多轮原型反馈，我组经过讨论决定使用墨刀进行原型 的设计和修改。</a:t>
            </a:r>
          </a:p>
          <a:p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我组已经购买一个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2G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的阿里云，能够提供给前端和后端部署</a:t>
            </a:r>
          </a:p>
          <a:p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根据项目的功能要求以及结合人群的使用习惯，我组讨论决定将项目做成移动端。</a:t>
            </a:r>
          </a:p>
        </p:txBody>
      </p:sp>
    </p:spTree>
    <p:extLst>
      <p:ext uri="{BB962C8B-B14F-4D97-AF65-F5344CB8AC3E}">
        <p14:creationId xmlns:p14="http://schemas.microsoft.com/office/powerpoint/2010/main" val="145369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经济可行性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2D1E9600-8ED7-4C3D-8F4D-0129EEF68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134541"/>
              </p:ext>
            </p:extLst>
          </p:nvPr>
        </p:nvGraphicFramePr>
        <p:xfrm>
          <a:off x="1594118" y="1273458"/>
          <a:ext cx="9288529" cy="471932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60073">
                  <a:extLst>
                    <a:ext uri="{9D8B030D-6E8A-4147-A177-3AD203B41FA5}">
                      <a16:colId xmlns:a16="http://schemas.microsoft.com/office/drawing/2014/main" val="1520579179"/>
                    </a:ext>
                  </a:extLst>
                </a:gridCol>
                <a:gridCol w="1423116">
                  <a:extLst>
                    <a:ext uri="{9D8B030D-6E8A-4147-A177-3AD203B41FA5}">
                      <a16:colId xmlns:a16="http://schemas.microsoft.com/office/drawing/2014/main" val="2703900998"/>
                    </a:ext>
                  </a:extLst>
                </a:gridCol>
                <a:gridCol w="1493949">
                  <a:extLst>
                    <a:ext uri="{9D8B030D-6E8A-4147-A177-3AD203B41FA5}">
                      <a16:colId xmlns:a16="http://schemas.microsoft.com/office/drawing/2014/main" val="3118103955"/>
                    </a:ext>
                  </a:extLst>
                </a:gridCol>
                <a:gridCol w="1332963">
                  <a:extLst>
                    <a:ext uri="{9D8B030D-6E8A-4147-A177-3AD203B41FA5}">
                      <a16:colId xmlns:a16="http://schemas.microsoft.com/office/drawing/2014/main" val="1758237585"/>
                    </a:ext>
                  </a:extLst>
                </a:gridCol>
                <a:gridCol w="1204175">
                  <a:extLst>
                    <a:ext uri="{9D8B030D-6E8A-4147-A177-3AD203B41FA5}">
                      <a16:colId xmlns:a16="http://schemas.microsoft.com/office/drawing/2014/main" val="3239556414"/>
                    </a:ext>
                  </a:extLst>
                </a:gridCol>
                <a:gridCol w="1674253">
                  <a:extLst>
                    <a:ext uri="{9D8B030D-6E8A-4147-A177-3AD203B41FA5}">
                      <a16:colId xmlns:a16="http://schemas.microsoft.com/office/drawing/2014/main" val="326625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单位时间数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每件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每小时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成本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小计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总计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占总计的百分比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41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WBS</a:t>
                      </a:r>
                      <a:r>
                        <a:rPr lang="zh-CN" altLang="en-US" dirty="0"/>
                        <a:t>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996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144,576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69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</a:t>
                      </a:r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60.24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28915.2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236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</a:t>
                      </a:r>
                      <a:r>
                        <a:rPr lang="zh-CN" altLang="en-US" dirty="0"/>
                        <a:t>团队成员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60.24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115,660.8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37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</a:t>
                      </a:r>
                      <a:r>
                        <a:rPr lang="zh-CN" altLang="en-US" dirty="0"/>
                        <a:t>承包商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961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硬件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39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2.1</a:t>
                      </a:r>
                      <a:r>
                        <a:rPr lang="zh-CN" altLang="en-US" dirty="0"/>
                        <a:t>手持设备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50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2.2 </a:t>
                      </a:r>
                      <a:r>
                        <a:rPr lang="zh-CN" altLang="en-US" dirty="0"/>
                        <a:t>服务器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49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289,770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40%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20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3.1 </a:t>
                      </a:r>
                      <a:r>
                        <a:rPr lang="zh-CN" altLang="en-US" dirty="0"/>
                        <a:t>授权软件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279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3.2 </a:t>
                      </a:r>
                      <a:r>
                        <a:rPr lang="zh-CN" altLang="en-US" dirty="0"/>
                        <a:t>软件开发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288076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330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914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经济可行性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2D1E9600-8ED7-4C3D-8F4D-0129EEF68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325595"/>
              </p:ext>
            </p:extLst>
          </p:nvPr>
        </p:nvGraphicFramePr>
        <p:xfrm>
          <a:off x="1451735" y="1711340"/>
          <a:ext cx="9288529" cy="32359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60073">
                  <a:extLst>
                    <a:ext uri="{9D8B030D-6E8A-4147-A177-3AD203B41FA5}">
                      <a16:colId xmlns:a16="http://schemas.microsoft.com/office/drawing/2014/main" val="1520579179"/>
                    </a:ext>
                  </a:extLst>
                </a:gridCol>
                <a:gridCol w="1423116">
                  <a:extLst>
                    <a:ext uri="{9D8B030D-6E8A-4147-A177-3AD203B41FA5}">
                      <a16:colId xmlns:a16="http://schemas.microsoft.com/office/drawing/2014/main" val="2703900998"/>
                    </a:ext>
                  </a:extLst>
                </a:gridCol>
                <a:gridCol w="1493949">
                  <a:extLst>
                    <a:ext uri="{9D8B030D-6E8A-4147-A177-3AD203B41FA5}">
                      <a16:colId xmlns:a16="http://schemas.microsoft.com/office/drawing/2014/main" val="3118103955"/>
                    </a:ext>
                  </a:extLst>
                </a:gridCol>
                <a:gridCol w="1332963">
                  <a:extLst>
                    <a:ext uri="{9D8B030D-6E8A-4147-A177-3AD203B41FA5}">
                      <a16:colId xmlns:a16="http://schemas.microsoft.com/office/drawing/2014/main" val="1758237585"/>
                    </a:ext>
                  </a:extLst>
                </a:gridCol>
                <a:gridCol w="1204175">
                  <a:extLst>
                    <a:ext uri="{9D8B030D-6E8A-4147-A177-3AD203B41FA5}">
                      <a16:colId xmlns:a16="http://schemas.microsoft.com/office/drawing/2014/main" val="3239556414"/>
                    </a:ext>
                  </a:extLst>
                </a:gridCol>
                <a:gridCol w="1674253">
                  <a:extLst>
                    <a:ext uri="{9D8B030D-6E8A-4147-A177-3AD203B41FA5}">
                      <a16:colId xmlns:a16="http://schemas.microsoft.com/office/drawing/2014/main" val="326625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单位时间数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每件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每小时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成本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小计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总计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占总计的百分比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41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4.</a:t>
                      </a:r>
                      <a:r>
                        <a:rPr lang="zh-CN" altLang="en-US" dirty="0"/>
                        <a:t>测试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3200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996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5. </a:t>
                      </a:r>
                      <a:r>
                        <a:rPr lang="zh-CN" altLang="en-US" dirty="0"/>
                        <a:t>培训与支持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7800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69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</a:t>
                      </a:r>
                      <a:r>
                        <a:rPr lang="zh-CN" altLang="en-US" dirty="0"/>
                        <a:t>培训成本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236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</a:t>
                      </a:r>
                      <a:r>
                        <a:rPr lang="zh-CN" altLang="en-US" dirty="0"/>
                        <a:t>差旅费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37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</a:t>
                      </a:r>
                      <a:r>
                        <a:rPr lang="zh-CN" altLang="en-US" dirty="0"/>
                        <a:t>项目组成员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961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6. </a:t>
                      </a:r>
                      <a:r>
                        <a:rPr lang="zh-CN" altLang="en-US" dirty="0"/>
                        <a:t>储蓄金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144576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39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项目成本估算成本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592,922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50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006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操作可行性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6096000" y="1612466"/>
            <a:ext cx="5352129" cy="3510855"/>
            <a:chOff x="3656773" y="1601772"/>
            <a:chExt cx="4812042" cy="3246658"/>
          </a:xfrm>
        </p:grpSpPr>
        <p:grpSp>
          <p:nvGrpSpPr>
            <p:cNvPr id="29" name="组合 28"/>
            <p:cNvGrpSpPr/>
            <p:nvPr/>
          </p:nvGrpSpPr>
          <p:grpSpPr>
            <a:xfrm>
              <a:off x="3656773" y="1925054"/>
              <a:ext cx="4812042" cy="2923376"/>
              <a:chOff x="4838941" y="3000464"/>
              <a:chExt cx="6910523" cy="4198229"/>
            </a:xfrm>
          </p:grpSpPr>
          <p:grpSp>
            <p:nvGrpSpPr>
              <p:cNvPr id="31" name="Group 37"/>
              <p:cNvGrpSpPr/>
              <p:nvPr/>
            </p:nvGrpSpPr>
            <p:grpSpPr>
              <a:xfrm>
                <a:off x="4838941" y="4940570"/>
                <a:ext cx="924931" cy="371990"/>
                <a:chOff x="8034853" y="6906421"/>
                <a:chExt cx="1321576" cy="532736"/>
              </a:xfrm>
            </p:grpSpPr>
            <p:sp>
              <p:nvSpPr>
                <p:cNvPr id="96" name="Freeform 39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103" name="Freeform 326"/>
                <p:cNvSpPr>
                  <a:spLocks noChangeArrowheads="1"/>
                </p:cNvSpPr>
                <p:nvPr/>
              </p:nvSpPr>
              <p:spPr bwMode="auto">
                <a:xfrm>
                  <a:off x="8034853" y="7185569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2" name="Group 55"/>
              <p:cNvGrpSpPr/>
              <p:nvPr/>
            </p:nvGrpSpPr>
            <p:grpSpPr>
              <a:xfrm>
                <a:off x="10825146" y="4898430"/>
                <a:ext cx="924315" cy="386718"/>
                <a:chOff x="15011762" y="6862567"/>
                <a:chExt cx="1320696" cy="553829"/>
              </a:xfrm>
            </p:grpSpPr>
            <p:sp>
              <p:nvSpPr>
                <p:cNvPr id="92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29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88" name="Group 65"/>
                <p:cNvGrpSpPr/>
                <p:nvPr/>
              </p:nvGrpSpPr>
              <p:grpSpPr>
                <a:xfrm>
                  <a:off x="16149452" y="7085871"/>
                  <a:ext cx="183006" cy="180069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89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90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sp>
            <p:nvSpPr>
              <p:cNvPr id="79" name="Freeform 325"/>
              <p:cNvSpPr>
                <a:spLocks noChangeArrowheads="1"/>
              </p:cNvSpPr>
              <p:nvPr/>
            </p:nvSpPr>
            <p:spPr bwMode="auto">
              <a:xfrm>
                <a:off x="4898056" y="6994014"/>
                <a:ext cx="11823" cy="125735"/>
              </a:xfrm>
              <a:custGeom>
                <a:avLst/>
                <a:gdLst>
                  <a:gd name="T0" fmla="*/ 28 w 29"/>
                  <a:gd name="T1" fmla="*/ 285 h 286"/>
                  <a:gd name="T2" fmla="*/ 0 w 29"/>
                  <a:gd name="T3" fmla="*/ 285 h 286"/>
                  <a:gd name="T4" fmla="*/ 0 w 29"/>
                  <a:gd name="T5" fmla="*/ 0 h 286"/>
                  <a:gd name="T6" fmla="*/ 28 w 29"/>
                  <a:gd name="T7" fmla="*/ 0 h 286"/>
                  <a:gd name="T8" fmla="*/ 28 w 29"/>
                  <a:gd name="T9" fmla="*/ 285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6">
                    <a:moveTo>
                      <a:pt x="28" y="285"/>
                    </a:moveTo>
                    <a:lnTo>
                      <a:pt x="0" y="285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285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grpSp>
            <p:nvGrpSpPr>
              <p:cNvPr id="34" name="Group 98"/>
              <p:cNvGrpSpPr/>
              <p:nvPr/>
            </p:nvGrpSpPr>
            <p:grpSpPr>
              <a:xfrm>
                <a:off x="10825148" y="6811973"/>
                <a:ext cx="924316" cy="386720"/>
                <a:chOff x="15011762" y="6862567"/>
                <a:chExt cx="1320697" cy="553831"/>
              </a:xfrm>
            </p:grpSpPr>
            <p:sp>
              <p:nvSpPr>
                <p:cNvPr id="69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7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sp>
              <p:nvSpPr>
                <p:cNvPr id="67" name="Freeform 326"/>
                <p:cNvSpPr>
                  <a:spLocks noChangeArrowheads="1"/>
                </p:cNvSpPr>
                <p:nvPr/>
              </p:nvSpPr>
              <p:spPr bwMode="auto">
                <a:xfrm>
                  <a:off x="16149453" y="7164655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</p:grpSp>
          <p:grpSp>
            <p:nvGrpSpPr>
              <p:cNvPr id="35" name="Group 111"/>
              <p:cNvGrpSpPr/>
              <p:nvPr/>
            </p:nvGrpSpPr>
            <p:grpSpPr>
              <a:xfrm>
                <a:off x="4838942" y="3042593"/>
                <a:ext cx="924931" cy="371990"/>
                <a:chOff x="8034853" y="6906421"/>
                <a:chExt cx="1321576" cy="532736"/>
              </a:xfrm>
            </p:grpSpPr>
            <p:sp>
              <p:nvSpPr>
                <p:cNvPr id="50" name="Freeform 113"/>
                <p:cNvSpPr>
                  <a:spLocks noChangeArrowheads="1"/>
                </p:cNvSpPr>
                <p:nvPr/>
              </p:nvSpPr>
              <p:spPr bwMode="auto">
                <a:xfrm>
                  <a:off x="8823697" y="6906421"/>
                  <a:ext cx="532732" cy="532736"/>
                </a:xfrm>
                <a:custGeom>
                  <a:avLst/>
                  <a:gdLst>
                    <a:gd name="T0" fmla="*/ 399 w 444"/>
                    <a:gd name="T1" fmla="*/ 53 h 444"/>
                    <a:gd name="T2" fmla="*/ 399 w 444"/>
                    <a:gd name="T3" fmla="*/ 53 h 444"/>
                    <a:gd name="T4" fmla="*/ 372 w 444"/>
                    <a:gd name="T5" fmla="*/ 53 h 444"/>
                    <a:gd name="T6" fmla="*/ 372 w 444"/>
                    <a:gd name="T7" fmla="*/ 98 h 444"/>
                    <a:gd name="T8" fmla="*/ 293 w 444"/>
                    <a:gd name="T9" fmla="*/ 98 h 444"/>
                    <a:gd name="T10" fmla="*/ 293 w 444"/>
                    <a:gd name="T11" fmla="*/ 53 h 444"/>
                    <a:gd name="T12" fmla="*/ 151 w 444"/>
                    <a:gd name="T13" fmla="*/ 53 h 444"/>
                    <a:gd name="T14" fmla="*/ 151 w 444"/>
                    <a:gd name="T15" fmla="*/ 98 h 444"/>
                    <a:gd name="T16" fmla="*/ 71 w 444"/>
                    <a:gd name="T17" fmla="*/ 98 h 444"/>
                    <a:gd name="T18" fmla="*/ 71 w 444"/>
                    <a:gd name="T19" fmla="*/ 53 h 444"/>
                    <a:gd name="T20" fmla="*/ 45 w 444"/>
                    <a:gd name="T21" fmla="*/ 53 h 444"/>
                    <a:gd name="T22" fmla="*/ 0 w 444"/>
                    <a:gd name="T23" fmla="*/ 98 h 444"/>
                    <a:gd name="T24" fmla="*/ 0 w 444"/>
                    <a:gd name="T25" fmla="*/ 399 h 444"/>
                    <a:gd name="T26" fmla="*/ 45 w 444"/>
                    <a:gd name="T27" fmla="*/ 443 h 444"/>
                    <a:gd name="T28" fmla="*/ 399 w 444"/>
                    <a:gd name="T29" fmla="*/ 443 h 444"/>
                    <a:gd name="T30" fmla="*/ 443 w 444"/>
                    <a:gd name="T31" fmla="*/ 399 h 444"/>
                    <a:gd name="T32" fmla="*/ 443 w 444"/>
                    <a:gd name="T33" fmla="*/ 98 h 444"/>
                    <a:gd name="T34" fmla="*/ 399 w 444"/>
                    <a:gd name="T35" fmla="*/ 53 h 444"/>
                    <a:gd name="T36" fmla="*/ 399 w 444"/>
                    <a:gd name="T37" fmla="*/ 399 h 444"/>
                    <a:gd name="T38" fmla="*/ 399 w 444"/>
                    <a:gd name="T39" fmla="*/ 399 h 444"/>
                    <a:gd name="T40" fmla="*/ 45 w 444"/>
                    <a:gd name="T41" fmla="*/ 399 h 444"/>
                    <a:gd name="T42" fmla="*/ 45 w 444"/>
                    <a:gd name="T43" fmla="*/ 196 h 444"/>
                    <a:gd name="T44" fmla="*/ 399 w 444"/>
                    <a:gd name="T45" fmla="*/ 196 h 444"/>
                    <a:gd name="T46" fmla="*/ 399 w 444"/>
                    <a:gd name="T47" fmla="*/ 399 h 444"/>
                    <a:gd name="T48" fmla="*/ 124 w 444"/>
                    <a:gd name="T49" fmla="*/ 0 h 444"/>
                    <a:gd name="T50" fmla="*/ 124 w 444"/>
                    <a:gd name="T51" fmla="*/ 0 h 444"/>
                    <a:gd name="T52" fmla="*/ 89 w 444"/>
                    <a:gd name="T53" fmla="*/ 0 h 444"/>
                    <a:gd name="T54" fmla="*/ 89 w 444"/>
                    <a:gd name="T55" fmla="*/ 89 h 444"/>
                    <a:gd name="T56" fmla="*/ 124 w 444"/>
                    <a:gd name="T57" fmla="*/ 89 h 444"/>
                    <a:gd name="T58" fmla="*/ 124 w 444"/>
                    <a:gd name="T59" fmla="*/ 0 h 444"/>
                    <a:gd name="T60" fmla="*/ 354 w 444"/>
                    <a:gd name="T61" fmla="*/ 0 h 444"/>
                    <a:gd name="T62" fmla="*/ 354 w 444"/>
                    <a:gd name="T63" fmla="*/ 0 h 444"/>
                    <a:gd name="T64" fmla="*/ 319 w 444"/>
                    <a:gd name="T65" fmla="*/ 0 h 444"/>
                    <a:gd name="T66" fmla="*/ 319 w 444"/>
                    <a:gd name="T67" fmla="*/ 89 h 444"/>
                    <a:gd name="T68" fmla="*/ 354 w 444"/>
                    <a:gd name="T69" fmla="*/ 89 h 444"/>
                    <a:gd name="T70" fmla="*/ 354 w 444"/>
                    <a:gd name="T71" fmla="*/ 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4" h="444">
                      <a:moveTo>
                        <a:pt x="399" y="53"/>
                      </a:moveTo>
                      <a:lnTo>
                        <a:pt x="399" y="53"/>
                      </a:lnTo>
                      <a:cubicBezTo>
                        <a:pt x="372" y="53"/>
                        <a:pt x="372" y="53"/>
                        <a:pt x="372" y="53"/>
                      </a:cubicBezTo>
                      <a:cubicBezTo>
                        <a:pt x="372" y="98"/>
                        <a:pt x="372" y="98"/>
                        <a:pt x="372" y="98"/>
                      </a:cubicBezTo>
                      <a:cubicBezTo>
                        <a:pt x="293" y="98"/>
                        <a:pt x="293" y="98"/>
                        <a:pt x="293" y="98"/>
                      </a:cubicBezTo>
                      <a:cubicBezTo>
                        <a:pt x="293" y="53"/>
                        <a:pt x="293" y="53"/>
                        <a:pt x="293" y="53"/>
                      </a:cubicBezTo>
                      <a:cubicBezTo>
                        <a:pt x="151" y="53"/>
                        <a:pt x="151" y="53"/>
                        <a:pt x="151" y="53"/>
                      </a:cubicBezTo>
                      <a:cubicBezTo>
                        <a:pt x="151" y="98"/>
                        <a:pt x="151" y="98"/>
                        <a:pt x="151" y="98"/>
                      </a:cubicBezTo>
                      <a:cubicBezTo>
                        <a:pt x="71" y="98"/>
                        <a:pt x="71" y="98"/>
                        <a:pt x="71" y="98"/>
                      </a:cubicBezTo>
                      <a:cubicBezTo>
                        <a:pt x="71" y="53"/>
                        <a:pt x="71" y="53"/>
                        <a:pt x="71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18" y="53"/>
                        <a:pt x="0" y="71"/>
                        <a:pt x="0" y="98"/>
                      </a:cubicBezTo>
                      <a:cubicBezTo>
                        <a:pt x="0" y="399"/>
                        <a:pt x="0" y="399"/>
                        <a:pt x="0" y="399"/>
                      </a:cubicBezTo>
                      <a:cubicBezTo>
                        <a:pt x="0" y="425"/>
                        <a:pt x="18" y="443"/>
                        <a:pt x="45" y="443"/>
                      </a:cubicBezTo>
                      <a:cubicBezTo>
                        <a:pt x="399" y="443"/>
                        <a:pt x="399" y="443"/>
                        <a:pt x="399" y="443"/>
                      </a:cubicBezTo>
                      <a:cubicBezTo>
                        <a:pt x="425" y="443"/>
                        <a:pt x="443" y="425"/>
                        <a:pt x="443" y="399"/>
                      </a:cubicBezTo>
                      <a:cubicBezTo>
                        <a:pt x="443" y="98"/>
                        <a:pt x="443" y="98"/>
                        <a:pt x="443" y="98"/>
                      </a:cubicBezTo>
                      <a:cubicBezTo>
                        <a:pt x="443" y="71"/>
                        <a:pt x="425" y="53"/>
                        <a:pt x="399" y="53"/>
                      </a:cubicBezTo>
                      <a:close/>
                      <a:moveTo>
                        <a:pt x="399" y="399"/>
                      </a:moveTo>
                      <a:lnTo>
                        <a:pt x="399" y="399"/>
                      </a:lnTo>
                      <a:cubicBezTo>
                        <a:pt x="45" y="399"/>
                        <a:pt x="45" y="399"/>
                        <a:pt x="45" y="399"/>
                      </a:cubicBezTo>
                      <a:cubicBezTo>
                        <a:pt x="45" y="196"/>
                        <a:pt x="45" y="196"/>
                        <a:pt x="45" y="196"/>
                      </a:cubicBezTo>
                      <a:cubicBezTo>
                        <a:pt x="399" y="196"/>
                        <a:pt x="399" y="196"/>
                        <a:pt x="399" y="196"/>
                      </a:cubicBezTo>
                      <a:lnTo>
                        <a:pt x="399" y="399"/>
                      </a:lnTo>
                      <a:close/>
                      <a:moveTo>
                        <a:pt x="124" y="0"/>
                      </a:moveTo>
                      <a:lnTo>
                        <a:pt x="124" y="0"/>
                      </a:ln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89" y="89"/>
                        <a:pt x="89" y="89"/>
                        <a:pt x="89" y="89"/>
                      </a:cubicBezTo>
                      <a:cubicBezTo>
                        <a:pt x="124" y="89"/>
                        <a:pt x="124" y="89"/>
                        <a:pt x="124" y="89"/>
                      </a:cubicBezTo>
                      <a:lnTo>
                        <a:pt x="124" y="0"/>
                      </a:lnTo>
                      <a:close/>
                      <a:moveTo>
                        <a:pt x="354" y="0"/>
                      </a:moveTo>
                      <a:lnTo>
                        <a:pt x="354" y="0"/>
                      </a:ln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319" y="89"/>
                        <a:pt x="319" y="89"/>
                        <a:pt x="319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lnTo>
                        <a:pt x="35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55" name="Group 118"/>
                <p:cNvGrpSpPr/>
                <p:nvPr/>
              </p:nvGrpSpPr>
              <p:grpSpPr>
                <a:xfrm>
                  <a:off x="8034853" y="7106787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56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57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  <p:grpSp>
            <p:nvGrpSpPr>
              <p:cNvPr id="36" name="Group 123"/>
              <p:cNvGrpSpPr/>
              <p:nvPr/>
            </p:nvGrpSpPr>
            <p:grpSpPr>
              <a:xfrm>
                <a:off x="10825144" y="3000464"/>
                <a:ext cx="924315" cy="386720"/>
                <a:chOff x="15011762" y="6862567"/>
                <a:chExt cx="1320696" cy="553831"/>
              </a:xfrm>
            </p:grpSpPr>
            <p:sp>
              <p:nvSpPr>
                <p:cNvPr id="46" name="Freeform 116"/>
                <p:cNvSpPr>
                  <a:spLocks noChangeArrowheads="1"/>
                </p:cNvSpPr>
                <p:nvPr/>
              </p:nvSpPr>
              <p:spPr bwMode="auto">
                <a:xfrm>
                  <a:off x="15011762" y="6862567"/>
                  <a:ext cx="532736" cy="553831"/>
                </a:xfrm>
                <a:custGeom>
                  <a:avLst/>
                  <a:gdLst>
                    <a:gd name="T0" fmla="*/ 400 w 445"/>
                    <a:gd name="T1" fmla="*/ 159 h 462"/>
                    <a:gd name="T2" fmla="*/ 400 w 445"/>
                    <a:gd name="T3" fmla="*/ 159 h 462"/>
                    <a:gd name="T4" fmla="*/ 266 w 445"/>
                    <a:gd name="T5" fmla="*/ 8 h 462"/>
                    <a:gd name="T6" fmla="*/ 36 w 445"/>
                    <a:gd name="T7" fmla="*/ 248 h 462"/>
                    <a:gd name="T8" fmla="*/ 9 w 445"/>
                    <a:gd name="T9" fmla="*/ 319 h 462"/>
                    <a:gd name="T10" fmla="*/ 81 w 445"/>
                    <a:gd name="T11" fmla="*/ 355 h 462"/>
                    <a:gd name="T12" fmla="*/ 98 w 445"/>
                    <a:gd name="T13" fmla="*/ 346 h 462"/>
                    <a:gd name="T14" fmla="*/ 134 w 445"/>
                    <a:gd name="T15" fmla="*/ 372 h 462"/>
                    <a:gd name="T16" fmla="*/ 160 w 445"/>
                    <a:gd name="T17" fmla="*/ 434 h 462"/>
                    <a:gd name="T18" fmla="*/ 187 w 445"/>
                    <a:gd name="T19" fmla="*/ 452 h 462"/>
                    <a:gd name="T20" fmla="*/ 240 w 445"/>
                    <a:gd name="T21" fmla="*/ 434 h 462"/>
                    <a:gd name="T22" fmla="*/ 249 w 445"/>
                    <a:gd name="T23" fmla="*/ 416 h 462"/>
                    <a:gd name="T24" fmla="*/ 231 w 445"/>
                    <a:gd name="T25" fmla="*/ 390 h 462"/>
                    <a:gd name="T26" fmla="*/ 204 w 445"/>
                    <a:gd name="T27" fmla="*/ 337 h 462"/>
                    <a:gd name="T28" fmla="*/ 231 w 445"/>
                    <a:gd name="T29" fmla="*/ 310 h 462"/>
                    <a:gd name="T30" fmla="*/ 417 w 445"/>
                    <a:gd name="T31" fmla="*/ 355 h 462"/>
                    <a:gd name="T32" fmla="*/ 400 w 445"/>
                    <a:gd name="T33" fmla="*/ 159 h 462"/>
                    <a:gd name="T34" fmla="*/ 390 w 445"/>
                    <a:gd name="T35" fmla="*/ 310 h 462"/>
                    <a:gd name="T36" fmla="*/ 390 w 445"/>
                    <a:gd name="T37" fmla="*/ 310 h 462"/>
                    <a:gd name="T38" fmla="*/ 302 w 445"/>
                    <a:gd name="T39" fmla="*/ 204 h 462"/>
                    <a:gd name="T40" fmla="*/ 284 w 445"/>
                    <a:gd name="T41" fmla="*/ 62 h 462"/>
                    <a:gd name="T42" fmla="*/ 364 w 445"/>
                    <a:gd name="T43" fmla="*/ 177 h 462"/>
                    <a:gd name="T44" fmla="*/ 390 w 445"/>
                    <a:gd name="T45" fmla="*/ 31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5" h="462">
                      <a:moveTo>
                        <a:pt x="400" y="159"/>
                      </a:moveTo>
                      <a:lnTo>
                        <a:pt x="400" y="159"/>
                      </a:lnTo>
                      <a:cubicBezTo>
                        <a:pt x="364" y="71"/>
                        <a:pt x="302" y="0"/>
                        <a:pt x="266" y="8"/>
                      </a:cubicBezTo>
                      <a:cubicBezTo>
                        <a:pt x="213" y="36"/>
                        <a:pt x="302" y="142"/>
                        <a:pt x="36" y="248"/>
                      </a:cubicBezTo>
                      <a:cubicBezTo>
                        <a:pt x="9" y="257"/>
                        <a:pt x="0" y="292"/>
                        <a:pt x="9" y="319"/>
                      </a:cubicBezTo>
                      <a:cubicBezTo>
                        <a:pt x="18" y="337"/>
                        <a:pt x="53" y="363"/>
                        <a:pt x="81" y="355"/>
                      </a:cubicBezTo>
                      <a:lnTo>
                        <a:pt x="98" y="346"/>
                      </a:lnTo>
                      <a:cubicBezTo>
                        <a:pt x="116" y="372"/>
                        <a:pt x="134" y="355"/>
                        <a:pt x="134" y="372"/>
                      </a:cubicBezTo>
                      <a:cubicBezTo>
                        <a:pt x="143" y="390"/>
                        <a:pt x="160" y="425"/>
                        <a:pt x="160" y="434"/>
                      </a:cubicBezTo>
                      <a:cubicBezTo>
                        <a:pt x="169" y="443"/>
                        <a:pt x="178" y="461"/>
                        <a:pt x="187" y="452"/>
                      </a:cubicBezTo>
                      <a:cubicBezTo>
                        <a:pt x="196" y="452"/>
                        <a:pt x="231" y="443"/>
                        <a:pt x="240" y="434"/>
                      </a:cubicBezTo>
                      <a:cubicBezTo>
                        <a:pt x="257" y="434"/>
                        <a:pt x="257" y="425"/>
                        <a:pt x="249" y="416"/>
                      </a:cubicBezTo>
                      <a:cubicBezTo>
                        <a:pt x="249" y="408"/>
                        <a:pt x="231" y="399"/>
                        <a:pt x="231" y="390"/>
                      </a:cubicBezTo>
                      <a:cubicBezTo>
                        <a:pt x="222" y="381"/>
                        <a:pt x="213" y="346"/>
                        <a:pt x="204" y="337"/>
                      </a:cubicBezTo>
                      <a:cubicBezTo>
                        <a:pt x="196" y="328"/>
                        <a:pt x="213" y="310"/>
                        <a:pt x="231" y="310"/>
                      </a:cubicBezTo>
                      <a:cubicBezTo>
                        <a:pt x="355" y="302"/>
                        <a:pt x="373" y="372"/>
                        <a:pt x="417" y="355"/>
                      </a:cubicBezTo>
                      <a:cubicBezTo>
                        <a:pt x="444" y="346"/>
                        <a:pt x="444" y="248"/>
                        <a:pt x="400" y="159"/>
                      </a:cubicBezTo>
                      <a:close/>
                      <a:moveTo>
                        <a:pt x="390" y="310"/>
                      </a:moveTo>
                      <a:lnTo>
                        <a:pt x="390" y="310"/>
                      </a:lnTo>
                      <a:cubicBezTo>
                        <a:pt x="381" y="310"/>
                        <a:pt x="328" y="275"/>
                        <a:pt x="302" y="204"/>
                      </a:cubicBezTo>
                      <a:cubicBezTo>
                        <a:pt x="275" y="133"/>
                        <a:pt x="275" y="62"/>
                        <a:pt x="284" y="62"/>
                      </a:cubicBezTo>
                      <a:cubicBezTo>
                        <a:pt x="293" y="62"/>
                        <a:pt x="337" y="106"/>
                        <a:pt x="364" y="177"/>
                      </a:cubicBezTo>
                      <a:cubicBezTo>
                        <a:pt x="400" y="248"/>
                        <a:pt x="390" y="302"/>
                        <a:pt x="390" y="31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</a:endParaRPr>
                </a:p>
              </p:txBody>
            </p:sp>
            <p:grpSp>
              <p:nvGrpSpPr>
                <p:cNvPr id="42" name="Group 129"/>
                <p:cNvGrpSpPr/>
                <p:nvPr/>
              </p:nvGrpSpPr>
              <p:grpSpPr>
                <a:xfrm>
                  <a:off x="16149452" y="7085871"/>
                  <a:ext cx="183006" cy="180071"/>
                  <a:chOff x="8633181" y="5620427"/>
                  <a:chExt cx="183006" cy="180070"/>
                </a:xfrm>
                <a:solidFill>
                  <a:schemeClr val="bg1"/>
                </a:solidFill>
              </p:grpSpPr>
              <p:sp>
                <p:nvSpPr>
                  <p:cNvPr id="43" name="Freeform 325"/>
                  <p:cNvSpPr>
                    <a:spLocks noChangeArrowheads="1"/>
                  </p:cNvSpPr>
                  <p:nvPr/>
                </p:nvSpPr>
                <p:spPr bwMode="auto">
                  <a:xfrm>
                    <a:off x="8717645" y="5620427"/>
                    <a:ext cx="16893" cy="180070"/>
                  </a:xfrm>
                  <a:custGeom>
                    <a:avLst/>
                    <a:gdLst>
                      <a:gd name="T0" fmla="*/ 28 w 29"/>
                      <a:gd name="T1" fmla="*/ 285 h 286"/>
                      <a:gd name="T2" fmla="*/ 0 w 29"/>
                      <a:gd name="T3" fmla="*/ 285 h 286"/>
                      <a:gd name="T4" fmla="*/ 0 w 29"/>
                      <a:gd name="T5" fmla="*/ 0 h 286"/>
                      <a:gd name="T6" fmla="*/ 28 w 29"/>
                      <a:gd name="T7" fmla="*/ 0 h 286"/>
                      <a:gd name="T8" fmla="*/ 28 w 29"/>
                      <a:gd name="T9" fmla="*/ 285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86">
                        <a:moveTo>
                          <a:pt x="28" y="285"/>
                        </a:moveTo>
                        <a:lnTo>
                          <a:pt x="0" y="285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28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  <p:sp>
                <p:nvSpPr>
                  <p:cNvPr id="44" name="Freeform 326"/>
                  <p:cNvSpPr>
                    <a:spLocks noChangeArrowheads="1"/>
                  </p:cNvSpPr>
                  <p:nvPr/>
                </p:nvSpPr>
                <p:spPr bwMode="auto">
                  <a:xfrm>
                    <a:off x="8633181" y="5699209"/>
                    <a:ext cx="183006" cy="19695"/>
                  </a:xfrm>
                  <a:custGeom>
                    <a:avLst/>
                    <a:gdLst>
                      <a:gd name="T0" fmla="*/ 0 w 293"/>
                      <a:gd name="T1" fmla="*/ 35 h 36"/>
                      <a:gd name="T2" fmla="*/ 0 w 293"/>
                      <a:gd name="T3" fmla="*/ 0 h 36"/>
                      <a:gd name="T4" fmla="*/ 292 w 293"/>
                      <a:gd name="T5" fmla="*/ 0 h 36"/>
                      <a:gd name="T6" fmla="*/ 292 w 293"/>
                      <a:gd name="T7" fmla="*/ 35 h 36"/>
                      <a:gd name="T8" fmla="*/ 0 w 293"/>
                      <a:gd name="T9" fmla="*/ 35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3" h="36">
                        <a:moveTo>
                          <a:pt x="0" y="35"/>
                        </a:moveTo>
                        <a:lnTo>
                          <a:pt x="0" y="0"/>
                        </a:lnTo>
                        <a:lnTo>
                          <a:pt x="292" y="0"/>
                        </a:lnTo>
                        <a:lnTo>
                          <a:pt x="292" y="35"/>
                        </a:lnTo>
                        <a:lnTo>
                          <a:pt x="0" y="35"/>
                        </a:ln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808080"/>
                        </a:solidFill>
                        <a:bevel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algn="l"/>
                    <a:endParaRPr lang="en-US" sz="1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59号-创粗黑" panose="00000500000000000000" pitchFamily="2" charset="-122"/>
                      <a:ea typeface="字魂59号-创粗黑" panose="00000500000000000000" pitchFamily="2" charset="-122"/>
                    </a:endParaRPr>
                  </a:p>
                </p:txBody>
              </p:sp>
            </p:grpSp>
          </p:grpSp>
        </p:grpSp>
        <p:pic>
          <p:nvPicPr>
            <p:cNvPr id="106" name="图片 105" descr="卡通人物&#10;&#10;描述已自动生成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4725303" y="1601772"/>
              <a:ext cx="3060025" cy="3208559"/>
            </a:xfrm>
            <a:prstGeom prst="rect">
              <a:avLst/>
            </a:prstGeom>
          </p:spPr>
        </p:pic>
      </p:grpSp>
      <p:sp>
        <p:nvSpPr>
          <p:cNvPr id="108" name="TextBox 76">
            <a:extLst>
              <a:ext uri="{FF2B5EF4-FFF2-40B4-BE49-F238E27FC236}">
                <a16:creationId xmlns:a16="http://schemas.microsoft.com/office/drawing/2014/main" id="{5221031E-8D42-480B-A891-06359CAFBC18}"/>
              </a:ext>
            </a:extLst>
          </p:cNvPr>
          <p:cNvSpPr txBox="1"/>
          <p:nvPr/>
        </p:nvSpPr>
        <p:spPr>
          <a:xfrm>
            <a:off x="1246024" y="1412405"/>
            <a:ext cx="5664741" cy="3869777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我组项目的相关功能设计，功能可以参考拼多多的多多买菜，橙心优选等的相关功能，进行初步的设计。预测不会出现使用困难的现象。</a:t>
            </a:r>
            <a:endParaRPr lang="en-US" altLang="zh-CN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大部分的人都拥有智能手机，移动端便于用户的下载和使用。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46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法律可行性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5536088" y="1579840"/>
            <a:ext cx="5310639" cy="4197270"/>
            <a:chOff x="5536088" y="1579840"/>
            <a:chExt cx="5310639" cy="4197270"/>
          </a:xfrm>
        </p:grpSpPr>
        <p:grpSp>
          <p:nvGrpSpPr>
            <p:cNvPr id="7" name="组合 6"/>
            <p:cNvGrpSpPr/>
            <p:nvPr/>
          </p:nvGrpSpPr>
          <p:grpSpPr>
            <a:xfrm>
              <a:off x="5536088" y="1579840"/>
              <a:ext cx="5310639" cy="4197270"/>
              <a:chOff x="5943989" y="1447720"/>
              <a:chExt cx="5310639" cy="419727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7057358" y="1447720"/>
                <a:ext cx="4197270" cy="4197270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245909" y="1750543"/>
                <a:ext cx="743970" cy="743970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5943989" y="3113088"/>
                <a:ext cx="603839" cy="603839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6284693" y="4373563"/>
                <a:ext cx="371985" cy="371985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6856920" y="5220968"/>
                <a:ext cx="265917" cy="2659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pic>
          <p:nvPicPr>
            <p:cNvPr id="25" name="图片 24" descr="卡通人物&#10;&#10;描述已自动生成"/>
            <p:cNvPicPr>
              <a:picLocks noChangeAspect="1"/>
            </p:cNvPicPr>
            <p:nvPr/>
          </p:nvPicPr>
          <p:blipFill rotWithShape="1">
            <a:blip r:embed="rId4" cstate="screen"/>
            <a:srcRect/>
            <a:stretch>
              <a:fillRect/>
            </a:stretch>
          </p:blipFill>
          <p:spPr>
            <a:xfrm>
              <a:off x="6906766" y="1650929"/>
              <a:ext cx="3763972" cy="3946676"/>
            </a:xfrm>
            <a:prstGeom prst="rect">
              <a:avLst/>
            </a:prstGeom>
          </p:spPr>
        </p:pic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D13C47F5-6329-4F55-8B15-35A8A6F6FD1C}"/>
              </a:ext>
            </a:extLst>
          </p:cNvPr>
          <p:cNvSpPr txBox="1"/>
          <p:nvPr/>
        </p:nvSpPr>
        <p:spPr>
          <a:xfrm>
            <a:off x="1120614" y="2368045"/>
            <a:ext cx="431525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我们开发的软件无赌博、黄色内容，我们会定期检查广告商是否发布了不符合要求的广告。</a:t>
            </a:r>
          </a:p>
          <a:p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我们使用的软件都是正版软件。</a:t>
            </a:r>
          </a:p>
          <a:p>
            <a:endParaRPr lang="zh-CN" altLang="en-US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9290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项目计划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3" y="3218592"/>
            <a:ext cx="35702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The project plan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14742" y="3558076"/>
            <a:ext cx="4477039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工作分解结构图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组织分解结构图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甘特图</a:t>
            </a:r>
            <a:endParaRPr lang="zh-CN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第三部分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199BE242-0D0C-44FB-9A57-650BCA316F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215" y="1099485"/>
            <a:ext cx="10071569" cy="443754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06213" y="715093"/>
            <a:ext cx="4128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工作分解结构图  </a:t>
            </a:r>
            <a:r>
              <a:rPr lang="en-US" altLang="zh-CN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WBS</a:t>
            </a:r>
            <a:endParaRPr lang="zh-CN" altLang="en-US" sz="2400" spc="6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936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4065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组织分解结构图  </a:t>
            </a:r>
            <a:r>
              <a:rPr lang="en-US" altLang="zh-CN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OBS</a:t>
            </a:r>
            <a:endParaRPr lang="zh-CN" altLang="en-US" sz="2400" spc="6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C45024-F172-4F73-B7B0-9977AA074A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412" y="1257543"/>
            <a:ext cx="7337467" cy="43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1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人员分工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FACF19DC-B504-4DC0-9101-BBBE056CA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49707"/>
              </p:ext>
            </p:extLst>
          </p:nvPr>
        </p:nvGraphicFramePr>
        <p:xfrm>
          <a:off x="1029183" y="1273458"/>
          <a:ext cx="10297786" cy="466852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082952">
                  <a:extLst>
                    <a:ext uri="{9D8B030D-6E8A-4147-A177-3AD203B41FA5}">
                      <a16:colId xmlns:a16="http://schemas.microsoft.com/office/drawing/2014/main" val="3036126255"/>
                    </a:ext>
                  </a:extLst>
                </a:gridCol>
                <a:gridCol w="1365160">
                  <a:extLst>
                    <a:ext uri="{9D8B030D-6E8A-4147-A177-3AD203B41FA5}">
                      <a16:colId xmlns:a16="http://schemas.microsoft.com/office/drawing/2014/main" val="36186956"/>
                    </a:ext>
                  </a:extLst>
                </a:gridCol>
                <a:gridCol w="1693572">
                  <a:extLst>
                    <a:ext uri="{9D8B030D-6E8A-4147-A177-3AD203B41FA5}">
                      <a16:colId xmlns:a16="http://schemas.microsoft.com/office/drawing/2014/main" val="482620352"/>
                    </a:ext>
                  </a:extLst>
                </a:gridCol>
                <a:gridCol w="4243669">
                  <a:extLst>
                    <a:ext uri="{9D8B030D-6E8A-4147-A177-3AD203B41FA5}">
                      <a16:colId xmlns:a16="http://schemas.microsoft.com/office/drawing/2014/main" val="2701015277"/>
                    </a:ext>
                  </a:extLst>
                </a:gridCol>
                <a:gridCol w="1912433">
                  <a:extLst>
                    <a:ext uri="{9D8B030D-6E8A-4147-A177-3AD203B41FA5}">
                      <a16:colId xmlns:a16="http://schemas.microsoft.com/office/drawing/2014/main" val="2940038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角 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能 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5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刘书宇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财务控制权；资源协调权利；对责任的描述能够被理解和认同。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、对整个项目负完全责任。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、确保全部工作在预算范围内按时优质地完成，使客户满意。 </a:t>
                      </a:r>
                    </a:p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、领导项目的计划、组织和控制工作，以实现项目目标。</a:t>
                      </a:r>
                    </a:p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、负责整个项目干系人（客户、上级领导、团队成员等）之间关系的协调。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有项目经理经验和前端开发基础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883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梁泽生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平台设计、接口设计和功能实现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集中在三大部分，分别是平台设计、接口设计和功能实现。平台设计主要是搭建后端的支撑服务容器</a:t>
                      </a:r>
                      <a:r>
                        <a:rPr lang="en-US" altLang="zh-CN" dirty="0"/>
                        <a:t>;</a:t>
                      </a:r>
                      <a:r>
                        <a:rPr lang="zh-CN" altLang="en-US" dirty="0"/>
                        <a:t>接口设计主要针对于不同行业进行相应的功能接口设计，通常一个平台有多套接口，就像卫星导航平台设有民用和军用两套接口一样</a:t>
                      </a:r>
                      <a:r>
                        <a:rPr lang="en-US" altLang="zh-CN" dirty="0"/>
                        <a:t>;</a:t>
                      </a:r>
                      <a:r>
                        <a:rPr lang="zh-CN" altLang="en-US" dirty="0"/>
                        <a:t>功能实现则是完成具体的业务逻辑实现。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有前端开发经验，正在学习</a:t>
                      </a:r>
                    </a:p>
                    <a:p>
                      <a:r>
                        <a:rPr lang="en-US" altLang="zh-CN" dirty="0" err="1"/>
                        <a:t>Springboot</a:t>
                      </a:r>
                      <a:r>
                        <a:rPr lang="zh-CN" altLang="en-US" dirty="0"/>
                        <a:t>框架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903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893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人员分工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FACF19DC-B504-4DC0-9101-BBBE056CA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089316"/>
              </p:ext>
            </p:extLst>
          </p:nvPr>
        </p:nvGraphicFramePr>
        <p:xfrm>
          <a:off x="1029183" y="1273458"/>
          <a:ext cx="10297786" cy="439420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082952">
                  <a:extLst>
                    <a:ext uri="{9D8B030D-6E8A-4147-A177-3AD203B41FA5}">
                      <a16:colId xmlns:a16="http://schemas.microsoft.com/office/drawing/2014/main" val="3036126255"/>
                    </a:ext>
                  </a:extLst>
                </a:gridCol>
                <a:gridCol w="1365160">
                  <a:extLst>
                    <a:ext uri="{9D8B030D-6E8A-4147-A177-3AD203B41FA5}">
                      <a16:colId xmlns:a16="http://schemas.microsoft.com/office/drawing/2014/main" val="36186956"/>
                    </a:ext>
                  </a:extLst>
                </a:gridCol>
                <a:gridCol w="1693572">
                  <a:extLst>
                    <a:ext uri="{9D8B030D-6E8A-4147-A177-3AD203B41FA5}">
                      <a16:colId xmlns:a16="http://schemas.microsoft.com/office/drawing/2014/main" val="482620352"/>
                    </a:ext>
                  </a:extLst>
                </a:gridCol>
                <a:gridCol w="4243669">
                  <a:extLst>
                    <a:ext uri="{9D8B030D-6E8A-4147-A177-3AD203B41FA5}">
                      <a16:colId xmlns:a16="http://schemas.microsoft.com/office/drawing/2014/main" val="2701015277"/>
                    </a:ext>
                  </a:extLst>
                </a:gridCol>
                <a:gridCol w="1912433">
                  <a:extLst>
                    <a:ext uri="{9D8B030D-6E8A-4147-A177-3AD203B41FA5}">
                      <a16:colId xmlns:a16="http://schemas.microsoft.com/office/drawing/2014/main" val="2940038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角 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能 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5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彭昕怡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平台设计、接口设计和功能实现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集中在三大部分，分别是平台设计、接口设计和功能实现。平台设计主要是搭建后端的支撑服务容器</a:t>
                      </a:r>
                      <a:r>
                        <a:rPr lang="en-US" altLang="zh-CN" dirty="0"/>
                        <a:t>;</a:t>
                      </a:r>
                      <a:r>
                        <a:rPr lang="zh-CN" altLang="en-US" dirty="0"/>
                        <a:t>接口设计主要针对于不同行业进行相应的功能接口设计，通常一个平台有多套接口，就像卫星导航平台设有民用和军用两套接口一样</a:t>
                      </a:r>
                      <a:r>
                        <a:rPr lang="en-US" altLang="zh-CN" dirty="0"/>
                        <a:t>;</a:t>
                      </a:r>
                      <a:r>
                        <a:rPr lang="zh-CN" altLang="en-US" dirty="0"/>
                        <a:t>功能实现则是完成具体的业务逻辑实现。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有前端开发经验，正在学习</a:t>
                      </a:r>
                    </a:p>
                    <a:p>
                      <a:r>
                        <a:rPr lang="en-US" altLang="zh-CN" dirty="0" err="1"/>
                        <a:t>Springboot</a:t>
                      </a:r>
                      <a:r>
                        <a:rPr lang="zh-CN" altLang="en-US" dirty="0"/>
                        <a:t>框架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883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张安硕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设计的把控权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负责公司软件的风格设计、涉及</a:t>
                      </a:r>
                      <a:r>
                        <a:rPr lang="en-US" altLang="zh-CN" dirty="0"/>
                        <a:t>App</a:t>
                      </a:r>
                      <a:r>
                        <a:rPr lang="zh-CN" altLang="en-US" dirty="0"/>
                        <a:t>端、</a:t>
                      </a:r>
                      <a:r>
                        <a:rPr lang="en-US" altLang="zh-CN" dirty="0"/>
                        <a:t>Web</a:t>
                      </a:r>
                      <a:r>
                        <a:rPr lang="zh-CN" altLang="en-US" dirty="0"/>
                        <a:t>端等，把控总体风格效果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⒉.</a:t>
                      </a:r>
                      <a:r>
                        <a:rPr lang="zh-CN" altLang="en-US" dirty="0"/>
                        <a:t>负责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交互设计，参与产品原型设计，提高软件使用体验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输出高保真设计图，配合前端高还原度完成页面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4.</a:t>
                      </a:r>
                      <a:r>
                        <a:rPr lang="zh-CN" altLang="en-US" dirty="0"/>
                        <a:t>制定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设计规范，持续优化现有产品。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有前端开发基础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903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11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项目概述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2" y="3218592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Description of Project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14743" y="3495591"/>
            <a:ext cx="4477039" cy="1444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项目背景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项目介绍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功能概述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干系人分析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团队介绍</a:t>
            </a:r>
            <a:endParaRPr lang="zh-CN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第一部分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人员分工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FACF19DC-B504-4DC0-9101-BBBE056CA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80695"/>
              </p:ext>
            </p:extLst>
          </p:nvPr>
        </p:nvGraphicFramePr>
        <p:xfrm>
          <a:off x="947107" y="1698461"/>
          <a:ext cx="10297786" cy="29311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082952">
                  <a:extLst>
                    <a:ext uri="{9D8B030D-6E8A-4147-A177-3AD203B41FA5}">
                      <a16:colId xmlns:a16="http://schemas.microsoft.com/office/drawing/2014/main" val="3036126255"/>
                    </a:ext>
                  </a:extLst>
                </a:gridCol>
                <a:gridCol w="1365160">
                  <a:extLst>
                    <a:ext uri="{9D8B030D-6E8A-4147-A177-3AD203B41FA5}">
                      <a16:colId xmlns:a16="http://schemas.microsoft.com/office/drawing/2014/main" val="36186956"/>
                    </a:ext>
                  </a:extLst>
                </a:gridCol>
                <a:gridCol w="1693572">
                  <a:extLst>
                    <a:ext uri="{9D8B030D-6E8A-4147-A177-3AD203B41FA5}">
                      <a16:colId xmlns:a16="http://schemas.microsoft.com/office/drawing/2014/main" val="482620352"/>
                    </a:ext>
                  </a:extLst>
                </a:gridCol>
                <a:gridCol w="3960254">
                  <a:extLst>
                    <a:ext uri="{9D8B030D-6E8A-4147-A177-3AD203B41FA5}">
                      <a16:colId xmlns:a16="http://schemas.microsoft.com/office/drawing/2014/main" val="2701015277"/>
                    </a:ext>
                  </a:extLst>
                </a:gridCol>
                <a:gridCol w="2195848">
                  <a:extLst>
                    <a:ext uri="{9D8B030D-6E8A-4147-A177-3AD203B41FA5}">
                      <a16:colId xmlns:a16="http://schemas.microsoft.com/office/drawing/2014/main" val="2940038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角 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职 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能 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5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谢子文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设计的把控权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负责公司软件的风格设计、涉及</a:t>
                      </a:r>
                      <a:r>
                        <a:rPr lang="en-US" altLang="zh-CN" dirty="0"/>
                        <a:t>App</a:t>
                      </a:r>
                      <a:r>
                        <a:rPr lang="zh-CN" altLang="en-US" dirty="0"/>
                        <a:t>端、</a:t>
                      </a:r>
                      <a:r>
                        <a:rPr lang="en-US" altLang="zh-CN" dirty="0"/>
                        <a:t>Web</a:t>
                      </a:r>
                      <a:r>
                        <a:rPr lang="zh-CN" altLang="en-US" dirty="0"/>
                        <a:t>端等，把控总体风格效果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⒉.</a:t>
                      </a:r>
                      <a:r>
                        <a:rPr lang="zh-CN" altLang="en-US" dirty="0"/>
                        <a:t>负责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交互设计，参与产品原型设计，提高软件使用体验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输出高保真设计图，配合前端高还原度完成页面</a:t>
                      </a:r>
                      <a:r>
                        <a:rPr lang="en-US" altLang="zh-CN" dirty="0"/>
                        <a:t>;</a:t>
                      </a:r>
                    </a:p>
                    <a:p>
                      <a:r>
                        <a:rPr lang="en-US" altLang="zh-CN" dirty="0"/>
                        <a:t>4.</a:t>
                      </a:r>
                      <a:r>
                        <a:rPr lang="zh-CN" altLang="en-US" dirty="0"/>
                        <a:t>制定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设计规范，持续优化现有产品。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有前端开发基础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903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2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甘特图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B048D7-3DEF-4832-AF56-31AC9689C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429" y="942132"/>
            <a:ext cx="7265456" cy="497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甘特图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F13EE0-EA52-45A1-95B0-1B8FC41E5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905" y="945925"/>
            <a:ext cx="7237049" cy="492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05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风险评估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2" y="3218592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The Risk Assessment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第四部分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风险评估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DA672BE8-FA89-442E-8577-B1C265A57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15537"/>
              </p:ext>
            </p:extLst>
          </p:nvPr>
        </p:nvGraphicFramePr>
        <p:xfrm>
          <a:off x="1326524" y="1286337"/>
          <a:ext cx="10032642" cy="49428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668112">
                  <a:extLst>
                    <a:ext uri="{9D8B030D-6E8A-4147-A177-3AD203B41FA5}">
                      <a16:colId xmlns:a16="http://schemas.microsoft.com/office/drawing/2014/main" val="652093639"/>
                    </a:ext>
                  </a:extLst>
                </a:gridCol>
                <a:gridCol w="3953673">
                  <a:extLst>
                    <a:ext uri="{9D8B030D-6E8A-4147-A177-3AD203B41FA5}">
                      <a16:colId xmlns:a16="http://schemas.microsoft.com/office/drawing/2014/main" val="1863298303"/>
                    </a:ext>
                  </a:extLst>
                </a:gridCol>
                <a:gridCol w="4410857">
                  <a:extLst>
                    <a:ext uri="{9D8B030D-6E8A-4147-A177-3AD203B41FA5}">
                      <a16:colId xmlns:a16="http://schemas.microsoft.com/office/drawing/2014/main" val="7358686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风险类型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具体类型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应对措施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367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周期延期风险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企业建立全集团统一的生产制造管理制度的完成日期不确认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统初始化过程中新老科目转换初始余额的整理可能耗时较长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节假日的风险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（例如：春节）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建立周密的计划，确保按实施计划完成集团生产制造管理制度的建立。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企业在准备初试化数据之前就建立针对该问题的明确的解决方案。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491284"/>
                  </a:ext>
                </a:extLst>
              </a:tr>
              <a:tr h="233370">
                <a:tc>
                  <a:txBody>
                    <a:bodyPr/>
                    <a:lstStyle/>
                    <a:p>
                      <a:r>
                        <a:rPr lang="zh-CN" altLang="en-US" dirty="0"/>
                        <a:t>实施范围风险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、在某一实施分步内的实施主体范围过多，可能会导致项目延期；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、在某一实施分步内的实施模块过多，也可能导致项目延期，使实施人员失去信心；</a:t>
                      </a:r>
                    </a:p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、过分关注细节，导致项目耗费在无尽的讨论开会</a:t>
                      </a:r>
                    </a:p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、无明确可执行的实施目标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按照实施计划分步实施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 按照实施方案建立在各个步骤的实施目标值。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 项目高层应正确引导，以集团实施目标为重点，先上线，后改进</a:t>
                      </a:r>
                    </a:p>
                    <a:p>
                      <a:r>
                        <a:rPr lang="en-US" altLang="zh-CN" dirty="0"/>
                        <a:t>4.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系统并不是万能的，不要把企业解决不了的问题放在系统的实施目标上。要从企业基础管理做起，制定确实可行的阶段性目标，因为企业的管理是有层次的，不同实施阶段有不同的应用效果。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344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841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风险评估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DA672BE8-FA89-442E-8577-B1C265A57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666070"/>
              </p:ext>
            </p:extLst>
          </p:nvPr>
        </p:nvGraphicFramePr>
        <p:xfrm>
          <a:off x="1004195" y="1551940"/>
          <a:ext cx="10329214" cy="37541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545822">
                  <a:extLst>
                    <a:ext uri="{9D8B030D-6E8A-4147-A177-3AD203B41FA5}">
                      <a16:colId xmlns:a16="http://schemas.microsoft.com/office/drawing/2014/main" val="652093639"/>
                    </a:ext>
                  </a:extLst>
                </a:gridCol>
                <a:gridCol w="4475408">
                  <a:extLst>
                    <a:ext uri="{9D8B030D-6E8A-4147-A177-3AD203B41FA5}">
                      <a16:colId xmlns:a16="http://schemas.microsoft.com/office/drawing/2014/main" val="1863298303"/>
                    </a:ext>
                  </a:extLst>
                </a:gridCol>
                <a:gridCol w="4307984">
                  <a:extLst>
                    <a:ext uri="{9D8B030D-6E8A-4147-A177-3AD203B41FA5}">
                      <a16:colId xmlns:a16="http://schemas.microsoft.com/office/drawing/2014/main" val="7358686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风险类型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具体类型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应对措施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367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人员风险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、消极应对项目实施，缺乏激情，怠工等；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、无效的项目组织</a:t>
                      </a:r>
                    </a:p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、散布谣言，打击项目实施小组成员；</a:t>
                      </a:r>
                    </a:p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、中高层领导安排其他事务给实施人员，导致实施进度无法按期完成；</a:t>
                      </a:r>
                    </a:p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、因为在新的流程确立后，可能会影响到相关人员的利益，特别是中高层的利益，导致对项目产生抵制情绪，最终影响项目实施进程；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建立有效的奖惩措施，对其造成的影响给予公布。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 依 项目组织要求，成立项目组织，并在相应的业务领域成立项目小组，并由相关部门负责人担任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 定期公布项目实施进度，对散布谣言者给予处罚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4.</a:t>
                      </a:r>
                      <a:r>
                        <a:rPr lang="zh-CN" altLang="en-US" dirty="0"/>
                        <a:t> 专人专用，如需处理其他事务，必须经项目实施领导小组成员批准</a:t>
                      </a:r>
                    </a:p>
                    <a:p>
                      <a:r>
                        <a:rPr lang="en-US" altLang="zh-CN" dirty="0"/>
                        <a:t>5.</a:t>
                      </a:r>
                      <a:r>
                        <a:rPr lang="zh-CN" altLang="en-US" dirty="0"/>
                        <a:t>召开专门的中高层协调会议，对项目实施统一认识，明确目标，并由最高领导出面协调处理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4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278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风险评估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DA672BE8-FA89-442E-8577-B1C265A57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761283"/>
              </p:ext>
            </p:extLst>
          </p:nvPr>
        </p:nvGraphicFramePr>
        <p:xfrm>
          <a:off x="1156774" y="1635652"/>
          <a:ext cx="9878452" cy="29311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713247">
                  <a:extLst>
                    <a:ext uri="{9D8B030D-6E8A-4147-A177-3AD203B41FA5}">
                      <a16:colId xmlns:a16="http://schemas.microsoft.com/office/drawing/2014/main" val="652093639"/>
                    </a:ext>
                  </a:extLst>
                </a:gridCol>
                <a:gridCol w="4307983">
                  <a:extLst>
                    <a:ext uri="{9D8B030D-6E8A-4147-A177-3AD203B41FA5}">
                      <a16:colId xmlns:a16="http://schemas.microsoft.com/office/drawing/2014/main" val="1863298303"/>
                    </a:ext>
                  </a:extLst>
                </a:gridCol>
                <a:gridCol w="3857222">
                  <a:extLst>
                    <a:ext uri="{9D8B030D-6E8A-4147-A177-3AD203B41FA5}">
                      <a16:colId xmlns:a16="http://schemas.microsoft.com/office/drawing/2014/main" val="7358686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风险类型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具体类型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+mn-cs"/>
                        </a:rPr>
                        <a:t>应对措施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367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管理变革风险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、部门在应用过程中产生冲突；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、在系统切换时，为了局部利益，擅自从系统外进行业务处理；</a:t>
                      </a:r>
                    </a:p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、现有业务流程必须在系统中体现；</a:t>
                      </a:r>
                    </a:p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、高层应该在关键时刻站在整体优化的高度，进行仲裁，避免陷入无谓的争执中。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 高层领导从公司整体利益上给予仲裁。</a:t>
                      </a:r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 各个实施单位高层不得在系统外进行业务的审批</a:t>
                      </a:r>
                    </a:p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ERP</a:t>
                      </a:r>
                      <a:r>
                        <a:rPr lang="zh-CN" altLang="en-US" dirty="0"/>
                        <a:t>实施是一个重整和优化现有流程的过程，把过去不合理管理机制和管理流程进行修改，希望让系统适应过去旧的流程是不合理的管理机制和管理流程，必然导致实施失败。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4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16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团队建设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3" y="3218592"/>
            <a:ext cx="35702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Team Building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14743" y="3495591"/>
            <a:ext cx="4477039" cy="1167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团队建设和沟通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配置管理工具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会议记录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绩效表</a:t>
            </a:r>
            <a:endParaRPr lang="zh-CN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第五部分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团队建设和沟通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791327" y="1804534"/>
            <a:ext cx="9124205" cy="3720527"/>
            <a:chOff x="1791327" y="1804534"/>
            <a:chExt cx="9124205" cy="3720527"/>
          </a:xfrm>
        </p:grpSpPr>
        <p:grpSp>
          <p:nvGrpSpPr>
            <p:cNvPr id="5" name="组合 4"/>
            <p:cNvGrpSpPr/>
            <p:nvPr/>
          </p:nvGrpSpPr>
          <p:grpSpPr>
            <a:xfrm>
              <a:off x="1791327" y="1804534"/>
              <a:ext cx="9124205" cy="3720527"/>
              <a:chOff x="1555549" y="1808500"/>
              <a:chExt cx="9627571" cy="3925781"/>
            </a:xfrm>
          </p:grpSpPr>
          <p:pic>
            <p:nvPicPr>
              <p:cNvPr id="6" name="图片 5" descr="夜晚亮着灯的建筑&#10;&#10;描述已自动生成"/>
              <p:cNvPicPr>
                <a:picLocks noChangeAspect="1"/>
              </p:cNvPicPr>
              <p:nvPr/>
            </p:nvPicPr>
            <p:blipFill rotWithShape="1">
              <a:blip r:embed="rId3" cstate="screen"/>
              <a:srcRect/>
              <a:stretch>
                <a:fillRect/>
              </a:stretch>
            </p:blipFill>
            <p:spPr>
              <a:xfrm>
                <a:off x="8081521" y="1808500"/>
                <a:ext cx="3101599" cy="3925781"/>
              </a:xfrm>
              <a:prstGeom prst="rect">
                <a:avLst/>
              </a:prstGeom>
            </p:spPr>
          </p:pic>
          <p:sp>
            <p:nvSpPr>
              <p:cNvPr id="26" name="椭圆 70"/>
              <p:cNvSpPr/>
              <p:nvPr/>
            </p:nvSpPr>
            <p:spPr>
              <a:xfrm>
                <a:off x="1555549" y="2185553"/>
                <a:ext cx="574950" cy="527809"/>
              </a:xfrm>
              <a:custGeom>
                <a:avLst/>
                <a:gdLst>
                  <a:gd name="connsiteX0" fmla="*/ 117399 w 337212"/>
                  <a:gd name="connsiteY0" fmla="*/ 192088 h 309563"/>
                  <a:gd name="connsiteX1" fmla="*/ 130099 w 337212"/>
                  <a:gd name="connsiteY1" fmla="*/ 196036 h 309563"/>
                  <a:gd name="connsiteX2" fmla="*/ 130099 w 337212"/>
                  <a:gd name="connsiteY2" fmla="*/ 278941 h 309563"/>
                  <a:gd name="connsiteX3" fmla="*/ 117399 w 337212"/>
                  <a:gd name="connsiteY3" fmla="*/ 292101 h 309563"/>
                  <a:gd name="connsiteX4" fmla="*/ 176137 w 337212"/>
                  <a:gd name="connsiteY4" fmla="*/ 187325 h 309563"/>
                  <a:gd name="connsiteX5" fmla="*/ 187250 w 337212"/>
                  <a:gd name="connsiteY5" fmla="*/ 191271 h 309563"/>
                  <a:gd name="connsiteX6" fmla="*/ 187250 w 337212"/>
                  <a:gd name="connsiteY6" fmla="*/ 267562 h 309563"/>
                  <a:gd name="connsiteX7" fmla="*/ 176137 w 337212"/>
                  <a:gd name="connsiteY7" fmla="*/ 279400 h 309563"/>
                  <a:gd name="connsiteX8" fmla="*/ 176137 w 337212"/>
                  <a:gd name="connsiteY8" fmla="*/ 187325 h 309563"/>
                  <a:gd name="connsiteX9" fmla="*/ 231699 w 337212"/>
                  <a:gd name="connsiteY9" fmla="*/ 180975 h 309563"/>
                  <a:gd name="connsiteX10" fmla="*/ 239637 w 337212"/>
                  <a:gd name="connsiteY10" fmla="*/ 184982 h 309563"/>
                  <a:gd name="connsiteX11" fmla="*/ 239637 w 337212"/>
                  <a:gd name="connsiteY11" fmla="*/ 254429 h 309563"/>
                  <a:gd name="connsiteX12" fmla="*/ 231699 w 337212"/>
                  <a:gd name="connsiteY12" fmla="*/ 265113 h 309563"/>
                  <a:gd name="connsiteX13" fmla="*/ 277737 w 337212"/>
                  <a:gd name="connsiteY13" fmla="*/ 177800 h 309563"/>
                  <a:gd name="connsiteX14" fmla="*/ 287262 w 337212"/>
                  <a:gd name="connsiteY14" fmla="*/ 180398 h 309563"/>
                  <a:gd name="connsiteX15" fmla="*/ 287262 w 337212"/>
                  <a:gd name="connsiteY15" fmla="*/ 238847 h 309563"/>
                  <a:gd name="connsiteX16" fmla="*/ 277737 w 337212"/>
                  <a:gd name="connsiteY16" fmla="*/ 249238 h 309563"/>
                  <a:gd name="connsiteX17" fmla="*/ 280912 w 337212"/>
                  <a:gd name="connsiteY17" fmla="*/ 92075 h 309563"/>
                  <a:gd name="connsiteX18" fmla="*/ 307493 w 337212"/>
                  <a:gd name="connsiteY18" fmla="*/ 92075 h 309563"/>
                  <a:gd name="connsiteX19" fmla="*/ 315468 w 337212"/>
                  <a:gd name="connsiteY19" fmla="*/ 97314 h 309563"/>
                  <a:gd name="connsiteX20" fmla="*/ 336733 w 337212"/>
                  <a:gd name="connsiteY20" fmla="*/ 158869 h 309563"/>
                  <a:gd name="connsiteX21" fmla="*/ 331417 w 337212"/>
                  <a:gd name="connsiteY21" fmla="*/ 169347 h 309563"/>
                  <a:gd name="connsiteX22" fmla="*/ 320784 w 337212"/>
                  <a:gd name="connsiteY22" fmla="*/ 164108 h 309563"/>
                  <a:gd name="connsiteX23" fmla="*/ 314139 w 337212"/>
                  <a:gd name="connsiteY23" fmla="*/ 145772 h 309563"/>
                  <a:gd name="connsiteX24" fmla="*/ 314139 w 337212"/>
                  <a:gd name="connsiteY24" fmla="*/ 238761 h 309563"/>
                  <a:gd name="connsiteX25" fmla="*/ 304835 w 337212"/>
                  <a:gd name="connsiteY25" fmla="*/ 249238 h 309563"/>
                  <a:gd name="connsiteX26" fmla="*/ 294203 w 337212"/>
                  <a:gd name="connsiteY26" fmla="*/ 238761 h 309563"/>
                  <a:gd name="connsiteX27" fmla="*/ 294203 w 337212"/>
                  <a:gd name="connsiteY27" fmla="*/ 179824 h 309563"/>
                  <a:gd name="connsiteX28" fmla="*/ 288886 w 337212"/>
                  <a:gd name="connsiteY28" fmla="*/ 179824 h 309563"/>
                  <a:gd name="connsiteX29" fmla="*/ 294203 w 337212"/>
                  <a:gd name="connsiteY29" fmla="*/ 178515 h 309563"/>
                  <a:gd name="connsiteX30" fmla="*/ 304835 w 337212"/>
                  <a:gd name="connsiteY30" fmla="*/ 157560 h 309563"/>
                  <a:gd name="connsiteX31" fmla="*/ 280912 w 337212"/>
                  <a:gd name="connsiteY31" fmla="*/ 92075 h 309563"/>
                  <a:gd name="connsiteX32" fmla="*/ 231699 w 337212"/>
                  <a:gd name="connsiteY32" fmla="*/ 82550 h 309563"/>
                  <a:gd name="connsiteX33" fmla="*/ 243745 w 337212"/>
                  <a:gd name="connsiteY33" fmla="*/ 82550 h 309563"/>
                  <a:gd name="connsiteX34" fmla="*/ 262484 w 337212"/>
                  <a:gd name="connsiteY34" fmla="*/ 82550 h 309563"/>
                  <a:gd name="connsiteX35" fmla="*/ 273192 w 337212"/>
                  <a:gd name="connsiteY35" fmla="*/ 89117 h 309563"/>
                  <a:gd name="connsiteX36" fmla="*/ 297285 w 337212"/>
                  <a:gd name="connsiteY36" fmla="*/ 160041 h 309563"/>
                  <a:gd name="connsiteX37" fmla="*/ 291931 w 337212"/>
                  <a:gd name="connsiteY37" fmla="*/ 171861 h 309563"/>
                  <a:gd name="connsiteX38" fmla="*/ 279885 w 337212"/>
                  <a:gd name="connsiteY38" fmla="*/ 166608 h 309563"/>
                  <a:gd name="connsiteX39" fmla="*/ 271854 w 337212"/>
                  <a:gd name="connsiteY39" fmla="*/ 144280 h 309563"/>
                  <a:gd name="connsiteX40" fmla="*/ 271854 w 337212"/>
                  <a:gd name="connsiteY40" fmla="*/ 253292 h 309563"/>
                  <a:gd name="connsiteX41" fmla="*/ 259807 w 337212"/>
                  <a:gd name="connsiteY41" fmla="*/ 265113 h 309563"/>
                  <a:gd name="connsiteX42" fmla="*/ 247761 w 337212"/>
                  <a:gd name="connsiteY42" fmla="*/ 253292 h 309563"/>
                  <a:gd name="connsiteX43" fmla="*/ 247761 w 337212"/>
                  <a:gd name="connsiteY43" fmla="*/ 183682 h 309563"/>
                  <a:gd name="connsiteX44" fmla="*/ 258469 w 337212"/>
                  <a:gd name="connsiteY44" fmla="*/ 160041 h 309563"/>
                  <a:gd name="connsiteX45" fmla="*/ 231699 w 337212"/>
                  <a:gd name="connsiteY45" fmla="*/ 82550 h 309563"/>
                  <a:gd name="connsiteX46" fmla="*/ 177724 w 337212"/>
                  <a:gd name="connsiteY46" fmla="*/ 77788 h 309563"/>
                  <a:gd name="connsiteX47" fmla="*/ 214510 w 337212"/>
                  <a:gd name="connsiteY47" fmla="*/ 77788 h 309563"/>
                  <a:gd name="connsiteX48" fmla="*/ 225021 w 337212"/>
                  <a:gd name="connsiteY48" fmla="*/ 85643 h 309563"/>
                  <a:gd name="connsiteX49" fmla="*/ 252610 w 337212"/>
                  <a:gd name="connsiteY49" fmla="*/ 162884 h 309563"/>
                  <a:gd name="connsiteX50" fmla="*/ 246041 w 337212"/>
                  <a:gd name="connsiteY50" fmla="*/ 175976 h 309563"/>
                  <a:gd name="connsiteX51" fmla="*/ 231590 w 337212"/>
                  <a:gd name="connsiteY51" fmla="*/ 169430 h 309563"/>
                  <a:gd name="connsiteX52" fmla="*/ 223707 w 337212"/>
                  <a:gd name="connsiteY52" fmla="*/ 145865 h 309563"/>
                  <a:gd name="connsiteX53" fmla="*/ 223707 w 337212"/>
                  <a:gd name="connsiteY53" fmla="*/ 266309 h 309563"/>
                  <a:gd name="connsiteX54" fmla="*/ 210569 w 337212"/>
                  <a:gd name="connsiteY54" fmla="*/ 279401 h 309563"/>
                  <a:gd name="connsiteX55" fmla="*/ 198745 w 337212"/>
                  <a:gd name="connsiteY55" fmla="*/ 266309 h 309563"/>
                  <a:gd name="connsiteX56" fmla="*/ 198745 w 337212"/>
                  <a:gd name="connsiteY56" fmla="*/ 189068 h 309563"/>
                  <a:gd name="connsiteX57" fmla="*/ 197759 w 337212"/>
                  <a:gd name="connsiteY57" fmla="*/ 189068 h 309563"/>
                  <a:gd name="connsiteX58" fmla="*/ 194803 w 337212"/>
                  <a:gd name="connsiteY58" fmla="*/ 189068 h 309563"/>
                  <a:gd name="connsiteX59" fmla="*/ 206628 w 337212"/>
                  <a:gd name="connsiteY59" fmla="*/ 178595 h 309563"/>
                  <a:gd name="connsiteX60" fmla="*/ 206628 w 337212"/>
                  <a:gd name="connsiteY60" fmla="*/ 162884 h 309563"/>
                  <a:gd name="connsiteX61" fmla="*/ 177724 w 337212"/>
                  <a:gd name="connsiteY61" fmla="*/ 79097 h 309563"/>
                  <a:gd name="connsiteX62" fmla="*/ 177724 w 337212"/>
                  <a:gd name="connsiteY62" fmla="*/ 77788 h 309563"/>
                  <a:gd name="connsiteX63" fmla="*/ 120574 w 337212"/>
                  <a:gd name="connsiteY63" fmla="*/ 73025 h 309563"/>
                  <a:gd name="connsiteX64" fmla="*/ 157008 w 337212"/>
                  <a:gd name="connsiteY64" fmla="*/ 73025 h 309563"/>
                  <a:gd name="connsiteX65" fmla="*/ 168720 w 337212"/>
                  <a:gd name="connsiteY65" fmla="*/ 80953 h 309563"/>
                  <a:gd name="connsiteX66" fmla="*/ 197347 w 337212"/>
                  <a:gd name="connsiteY66" fmla="*/ 166840 h 309563"/>
                  <a:gd name="connsiteX67" fmla="*/ 190840 w 337212"/>
                  <a:gd name="connsiteY67" fmla="*/ 181375 h 309563"/>
                  <a:gd name="connsiteX68" fmla="*/ 176527 w 337212"/>
                  <a:gd name="connsiteY68" fmla="*/ 173447 h 309563"/>
                  <a:gd name="connsiteX69" fmla="*/ 167418 w 337212"/>
                  <a:gd name="connsiteY69" fmla="*/ 148341 h 309563"/>
                  <a:gd name="connsiteX70" fmla="*/ 167418 w 337212"/>
                  <a:gd name="connsiteY70" fmla="*/ 279153 h 309563"/>
                  <a:gd name="connsiteX71" fmla="*/ 153105 w 337212"/>
                  <a:gd name="connsiteY71" fmla="*/ 293688 h 309563"/>
                  <a:gd name="connsiteX72" fmla="*/ 140093 w 337212"/>
                  <a:gd name="connsiteY72" fmla="*/ 279153 h 309563"/>
                  <a:gd name="connsiteX73" fmla="*/ 140093 w 337212"/>
                  <a:gd name="connsiteY73" fmla="*/ 195909 h 309563"/>
                  <a:gd name="connsiteX74" fmla="*/ 133586 w 337212"/>
                  <a:gd name="connsiteY74" fmla="*/ 195909 h 309563"/>
                  <a:gd name="connsiteX75" fmla="*/ 138791 w 337212"/>
                  <a:gd name="connsiteY75" fmla="*/ 194588 h 309563"/>
                  <a:gd name="connsiteX76" fmla="*/ 151804 w 337212"/>
                  <a:gd name="connsiteY76" fmla="*/ 166840 h 309563"/>
                  <a:gd name="connsiteX77" fmla="*/ 120574 w 337212"/>
                  <a:gd name="connsiteY77" fmla="*/ 73025 h 309563"/>
                  <a:gd name="connsiteX78" fmla="*/ 46220 w 337212"/>
                  <a:gd name="connsiteY78" fmla="*/ 66675 h 309563"/>
                  <a:gd name="connsiteX79" fmla="*/ 72821 w 337212"/>
                  <a:gd name="connsiteY79" fmla="*/ 66675 h 309563"/>
                  <a:gd name="connsiteX80" fmla="*/ 98092 w 337212"/>
                  <a:gd name="connsiteY80" fmla="*/ 66675 h 309563"/>
                  <a:gd name="connsiteX81" fmla="*/ 111393 w 337212"/>
                  <a:gd name="connsiteY81" fmla="*/ 74595 h 309563"/>
                  <a:gd name="connsiteX82" fmla="*/ 143315 w 337212"/>
                  <a:gd name="connsiteY82" fmla="*/ 169638 h 309563"/>
                  <a:gd name="connsiteX83" fmla="*/ 135334 w 337212"/>
                  <a:gd name="connsiteY83" fmla="*/ 185479 h 309563"/>
                  <a:gd name="connsiteX84" fmla="*/ 119374 w 337212"/>
                  <a:gd name="connsiteY84" fmla="*/ 177559 h 309563"/>
                  <a:gd name="connsiteX85" fmla="*/ 108733 w 337212"/>
                  <a:gd name="connsiteY85" fmla="*/ 148518 h 309563"/>
                  <a:gd name="connsiteX86" fmla="*/ 108733 w 337212"/>
                  <a:gd name="connsiteY86" fmla="*/ 295043 h 309563"/>
                  <a:gd name="connsiteX87" fmla="*/ 94102 w 337212"/>
                  <a:gd name="connsiteY87" fmla="*/ 309563 h 309563"/>
                  <a:gd name="connsiteX88" fmla="*/ 78141 w 337212"/>
                  <a:gd name="connsiteY88" fmla="*/ 295043 h 309563"/>
                  <a:gd name="connsiteX89" fmla="*/ 78141 w 337212"/>
                  <a:gd name="connsiteY89" fmla="*/ 202640 h 309563"/>
                  <a:gd name="connsiteX90" fmla="*/ 66171 w 337212"/>
                  <a:gd name="connsiteY90" fmla="*/ 202640 h 309563"/>
                  <a:gd name="connsiteX91" fmla="*/ 66171 w 337212"/>
                  <a:gd name="connsiteY91" fmla="*/ 295043 h 309563"/>
                  <a:gd name="connsiteX92" fmla="*/ 50210 w 337212"/>
                  <a:gd name="connsiteY92" fmla="*/ 309563 h 309563"/>
                  <a:gd name="connsiteX93" fmla="*/ 35579 w 337212"/>
                  <a:gd name="connsiteY93" fmla="*/ 295043 h 309563"/>
                  <a:gd name="connsiteX94" fmla="*/ 35579 w 337212"/>
                  <a:gd name="connsiteY94" fmla="*/ 148518 h 309563"/>
                  <a:gd name="connsiteX95" fmla="*/ 24938 w 337212"/>
                  <a:gd name="connsiteY95" fmla="*/ 177559 h 309563"/>
                  <a:gd name="connsiteX96" fmla="*/ 8978 w 337212"/>
                  <a:gd name="connsiteY96" fmla="*/ 185479 h 309563"/>
                  <a:gd name="connsiteX97" fmla="*/ 997 w 337212"/>
                  <a:gd name="connsiteY97" fmla="*/ 169638 h 309563"/>
                  <a:gd name="connsiteX98" fmla="*/ 32919 w 337212"/>
                  <a:gd name="connsiteY98" fmla="*/ 74595 h 309563"/>
                  <a:gd name="connsiteX99" fmla="*/ 46220 w 337212"/>
                  <a:gd name="connsiteY99" fmla="*/ 66675 h 309563"/>
                  <a:gd name="connsiteX100" fmla="*/ 289643 w 337212"/>
                  <a:gd name="connsiteY100" fmla="*/ 49213 h 309563"/>
                  <a:gd name="connsiteX101" fmla="*/ 309487 w 337212"/>
                  <a:gd name="connsiteY101" fmla="*/ 68263 h 309563"/>
                  <a:gd name="connsiteX102" fmla="*/ 289643 w 337212"/>
                  <a:gd name="connsiteY102" fmla="*/ 87313 h 309563"/>
                  <a:gd name="connsiteX103" fmla="*/ 269799 w 337212"/>
                  <a:gd name="connsiteY103" fmla="*/ 68263 h 309563"/>
                  <a:gd name="connsiteX104" fmla="*/ 271122 w 337212"/>
                  <a:gd name="connsiteY104" fmla="*/ 68263 h 309563"/>
                  <a:gd name="connsiteX105" fmla="*/ 272445 w 337212"/>
                  <a:gd name="connsiteY105" fmla="*/ 59373 h 309563"/>
                  <a:gd name="connsiteX106" fmla="*/ 289643 w 337212"/>
                  <a:gd name="connsiteY106" fmla="*/ 49213 h 309563"/>
                  <a:gd name="connsiteX107" fmla="*/ 244544 w 337212"/>
                  <a:gd name="connsiteY107" fmla="*/ 33338 h 309563"/>
                  <a:gd name="connsiteX108" fmla="*/ 266625 w 337212"/>
                  <a:gd name="connsiteY108" fmla="*/ 55699 h 309563"/>
                  <a:gd name="connsiteX109" fmla="*/ 244544 w 337212"/>
                  <a:gd name="connsiteY109" fmla="*/ 79376 h 309563"/>
                  <a:gd name="connsiteX110" fmla="*/ 223762 w 337212"/>
                  <a:gd name="connsiteY110" fmla="*/ 63592 h 309563"/>
                  <a:gd name="connsiteX111" fmla="*/ 226360 w 337212"/>
                  <a:gd name="connsiteY111" fmla="*/ 49123 h 309563"/>
                  <a:gd name="connsiteX112" fmla="*/ 226360 w 337212"/>
                  <a:gd name="connsiteY112" fmla="*/ 43861 h 309563"/>
                  <a:gd name="connsiteX113" fmla="*/ 244544 w 337212"/>
                  <a:gd name="connsiteY113" fmla="*/ 33338 h 309563"/>
                  <a:gd name="connsiteX114" fmla="*/ 192806 w 337212"/>
                  <a:gd name="connsiteY114" fmla="*/ 23813 h 309563"/>
                  <a:gd name="connsiteX115" fmla="*/ 217412 w 337212"/>
                  <a:gd name="connsiteY115" fmla="*/ 48420 h 309563"/>
                  <a:gd name="connsiteX116" fmla="*/ 192806 w 337212"/>
                  <a:gd name="connsiteY116" fmla="*/ 73026 h 309563"/>
                  <a:gd name="connsiteX117" fmla="*/ 168199 w 337212"/>
                  <a:gd name="connsiteY117" fmla="*/ 51010 h 309563"/>
                  <a:gd name="connsiteX118" fmla="*/ 170789 w 337212"/>
                  <a:gd name="connsiteY118" fmla="*/ 39354 h 309563"/>
                  <a:gd name="connsiteX119" fmla="*/ 170789 w 337212"/>
                  <a:gd name="connsiteY119" fmla="*/ 38059 h 309563"/>
                  <a:gd name="connsiteX120" fmla="*/ 192806 w 337212"/>
                  <a:gd name="connsiteY120" fmla="*/ 23813 h 309563"/>
                  <a:gd name="connsiteX121" fmla="*/ 133275 w 337212"/>
                  <a:gd name="connsiteY121" fmla="*/ 12700 h 309563"/>
                  <a:gd name="connsiteX122" fmla="*/ 160262 w 337212"/>
                  <a:gd name="connsiteY122" fmla="*/ 39029 h 309563"/>
                  <a:gd name="connsiteX123" fmla="*/ 133275 w 337212"/>
                  <a:gd name="connsiteY123" fmla="*/ 66675 h 309563"/>
                  <a:gd name="connsiteX124" fmla="*/ 106287 w 337212"/>
                  <a:gd name="connsiteY124" fmla="*/ 48245 h 309563"/>
                  <a:gd name="connsiteX125" fmla="*/ 111685 w 337212"/>
                  <a:gd name="connsiteY125" fmla="*/ 29814 h 309563"/>
                  <a:gd name="connsiteX126" fmla="*/ 110335 w 337212"/>
                  <a:gd name="connsiteY126" fmla="*/ 23232 h 309563"/>
                  <a:gd name="connsiteX127" fmla="*/ 133275 w 337212"/>
                  <a:gd name="connsiteY127" fmla="*/ 12700 h 309563"/>
                  <a:gd name="connsiteX128" fmla="*/ 72809 w 337212"/>
                  <a:gd name="connsiteY128" fmla="*/ 0 h 309563"/>
                  <a:gd name="connsiteX129" fmla="*/ 101525 w 337212"/>
                  <a:gd name="connsiteY129" fmla="*/ 30163 h 309563"/>
                  <a:gd name="connsiteX130" fmla="*/ 72809 w 337212"/>
                  <a:gd name="connsiteY130" fmla="*/ 60325 h 309563"/>
                  <a:gd name="connsiteX131" fmla="*/ 42787 w 337212"/>
                  <a:gd name="connsiteY131" fmla="*/ 30163 h 309563"/>
                  <a:gd name="connsiteX132" fmla="*/ 72809 w 337212"/>
                  <a:gd name="connsiteY132" fmla="*/ 0 h 30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337212" h="309563">
                    <a:moveTo>
                      <a:pt x="117399" y="192088"/>
                    </a:moveTo>
                    <a:cubicBezTo>
                      <a:pt x="121632" y="194720"/>
                      <a:pt x="125866" y="196036"/>
                      <a:pt x="130099" y="196036"/>
                    </a:cubicBezTo>
                    <a:cubicBezTo>
                      <a:pt x="130099" y="196036"/>
                      <a:pt x="130099" y="196036"/>
                      <a:pt x="130099" y="278941"/>
                    </a:cubicBezTo>
                    <a:cubicBezTo>
                      <a:pt x="130099" y="285521"/>
                      <a:pt x="124455" y="290785"/>
                      <a:pt x="117399" y="292101"/>
                    </a:cubicBezTo>
                    <a:close/>
                    <a:moveTo>
                      <a:pt x="176137" y="187325"/>
                    </a:moveTo>
                    <a:cubicBezTo>
                      <a:pt x="179841" y="189956"/>
                      <a:pt x="183546" y="191271"/>
                      <a:pt x="187250" y="191271"/>
                    </a:cubicBezTo>
                    <a:cubicBezTo>
                      <a:pt x="187250" y="191271"/>
                      <a:pt x="187250" y="191271"/>
                      <a:pt x="187250" y="267562"/>
                    </a:cubicBezTo>
                    <a:cubicBezTo>
                      <a:pt x="187250" y="274139"/>
                      <a:pt x="182311" y="279400"/>
                      <a:pt x="176137" y="279400"/>
                    </a:cubicBezTo>
                    <a:cubicBezTo>
                      <a:pt x="176137" y="279400"/>
                      <a:pt x="176137" y="279400"/>
                      <a:pt x="176137" y="187325"/>
                    </a:cubicBezTo>
                    <a:close/>
                    <a:moveTo>
                      <a:pt x="231699" y="180975"/>
                    </a:moveTo>
                    <a:cubicBezTo>
                      <a:pt x="233967" y="183646"/>
                      <a:pt x="236235" y="183646"/>
                      <a:pt x="239637" y="184982"/>
                    </a:cubicBezTo>
                    <a:cubicBezTo>
                      <a:pt x="239637" y="184982"/>
                      <a:pt x="239637" y="184982"/>
                      <a:pt x="239637" y="254429"/>
                    </a:cubicBezTo>
                    <a:cubicBezTo>
                      <a:pt x="239637" y="259771"/>
                      <a:pt x="236235" y="263778"/>
                      <a:pt x="231699" y="265113"/>
                    </a:cubicBezTo>
                    <a:close/>
                    <a:moveTo>
                      <a:pt x="277737" y="177800"/>
                    </a:moveTo>
                    <a:cubicBezTo>
                      <a:pt x="280458" y="179099"/>
                      <a:pt x="283180" y="180398"/>
                      <a:pt x="287262" y="180398"/>
                    </a:cubicBezTo>
                    <a:cubicBezTo>
                      <a:pt x="287262" y="180398"/>
                      <a:pt x="287262" y="180398"/>
                      <a:pt x="287262" y="238847"/>
                    </a:cubicBezTo>
                    <a:cubicBezTo>
                      <a:pt x="287262" y="244043"/>
                      <a:pt x="283180" y="247939"/>
                      <a:pt x="277737" y="249238"/>
                    </a:cubicBezTo>
                    <a:close/>
                    <a:moveTo>
                      <a:pt x="280912" y="92075"/>
                    </a:moveTo>
                    <a:cubicBezTo>
                      <a:pt x="282241" y="92075"/>
                      <a:pt x="306164" y="92075"/>
                      <a:pt x="307493" y="92075"/>
                    </a:cubicBezTo>
                    <a:cubicBezTo>
                      <a:pt x="311481" y="92075"/>
                      <a:pt x="314139" y="94694"/>
                      <a:pt x="315468" y="97314"/>
                    </a:cubicBezTo>
                    <a:cubicBezTo>
                      <a:pt x="315468" y="97314"/>
                      <a:pt x="315468" y="97314"/>
                      <a:pt x="336733" y="158869"/>
                    </a:cubicBezTo>
                    <a:cubicBezTo>
                      <a:pt x="338062" y="162798"/>
                      <a:pt x="336733" y="168037"/>
                      <a:pt x="331417" y="169347"/>
                    </a:cubicBezTo>
                    <a:cubicBezTo>
                      <a:pt x="327430" y="170657"/>
                      <a:pt x="322113" y="168037"/>
                      <a:pt x="320784" y="164108"/>
                    </a:cubicBezTo>
                    <a:cubicBezTo>
                      <a:pt x="320784" y="164108"/>
                      <a:pt x="320784" y="164108"/>
                      <a:pt x="314139" y="145772"/>
                    </a:cubicBezTo>
                    <a:cubicBezTo>
                      <a:pt x="314139" y="145772"/>
                      <a:pt x="314139" y="145772"/>
                      <a:pt x="314139" y="238761"/>
                    </a:cubicBezTo>
                    <a:cubicBezTo>
                      <a:pt x="314139" y="243999"/>
                      <a:pt x="310152" y="249238"/>
                      <a:pt x="304835" y="249238"/>
                    </a:cubicBezTo>
                    <a:cubicBezTo>
                      <a:pt x="299519" y="249238"/>
                      <a:pt x="294203" y="243999"/>
                      <a:pt x="294203" y="238761"/>
                    </a:cubicBezTo>
                    <a:cubicBezTo>
                      <a:pt x="294203" y="238761"/>
                      <a:pt x="294203" y="238761"/>
                      <a:pt x="294203" y="179824"/>
                    </a:cubicBezTo>
                    <a:cubicBezTo>
                      <a:pt x="294203" y="179824"/>
                      <a:pt x="294203" y="179824"/>
                      <a:pt x="288886" y="179824"/>
                    </a:cubicBezTo>
                    <a:cubicBezTo>
                      <a:pt x="291545" y="179824"/>
                      <a:pt x="292874" y="179824"/>
                      <a:pt x="294203" y="178515"/>
                    </a:cubicBezTo>
                    <a:cubicBezTo>
                      <a:pt x="302177" y="175895"/>
                      <a:pt x="307493" y="166727"/>
                      <a:pt x="304835" y="157560"/>
                    </a:cubicBezTo>
                    <a:cubicBezTo>
                      <a:pt x="304835" y="157560"/>
                      <a:pt x="304835" y="157560"/>
                      <a:pt x="280912" y="92075"/>
                    </a:cubicBezTo>
                    <a:close/>
                    <a:moveTo>
                      <a:pt x="231699" y="82550"/>
                    </a:moveTo>
                    <a:cubicBezTo>
                      <a:pt x="235715" y="82550"/>
                      <a:pt x="239730" y="82550"/>
                      <a:pt x="243745" y="82550"/>
                    </a:cubicBezTo>
                    <a:cubicBezTo>
                      <a:pt x="253115" y="82550"/>
                      <a:pt x="262484" y="82550"/>
                      <a:pt x="262484" y="82550"/>
                    </a:cubicBezTo>
                    <a:cubicBezTo>
                      <a:pt x="267838" y="82550"/>
                      <a:pt x="271854" y="85177"/>
                      <a:pt x="273192" y="89117"/>
                    </a:cubicBezTo>
                    <a:cubicBezTo>
                      <a:pt x="273192" y="89117"/>
                      <a:pt x="273192" y="89117"/>
                      <a:pt x="297285" y="160041"/>
                    </a:cubicBezTo>
                    <a:cubicBezTo>
                      <a:pt x="299962" y="165294"/>
                      <a:pt x="297285" y="170548"/>
                      <a:pt x="291931" y="171861"/>
                    </a:cubicBezTo>
                    <a:cubicBezTo>
                      <a:pt x="286577" y="174488"/>
                      <a:pt x="281223" y="170548"/>
                      <a:pt x="279885" y="166608"/>
                    </a:cubicBezTo>
                    <a:cubicBezTo>
                      <a:pt x="279885" y="166608"/>
                      <a:pt x="279885" y="166608"/>
                      <a:pt x="271854" y="144280"/>
                    </a:cubicBezTo>
                    <a:cubicBezTo>
                      <a:pt x="271854" y="144280"/>
                      <a:pt x="271854" y="144280"/>
                      <a:pt x="271854" y="253292"/>
                    </a:cubicBezTo>
                    <a:cubicBezTo>
                      <a:pt x="271854" y="259859"/>
                      <a:pt x="266500" y="265113"/>
                      <a:pt x="259807" y="265113"/>
                    </a:cubicBezTo>
                    <a:cubicBezTo>
                      <a:pt x="253115" y="265113"/>
                      <a:pt x="247761" y="259859"/>
                      <a:pt x="247761" y="253292"/>
                    </a:cubicBezTo>
                    <a:cubicBezTo>
                      <a:pt x="247761" y="253292"/>
                      <a:pt x="247761" y="253292"/>
                      <a:pt x="247761" y="183682"/>
                    </a:cubicBezTo>
                    <a:cubicBezTo>
                      <a:pt x="257130" y="179742"/>
                      <a:pt x="262484" y="169235"/>
                      <a:pt x="258469" y="160041"/>
                    </a:cubicBezTo>
                    <a:cubicBezTo>
                      <a:pt x="258469" y="160041"/>
                      <a:pt x="258469" y="160041"/>
                      <a:pt x="231699" y="82550"/>
                    </a:cubicBezTo>
                    <a:close/>
                    <a:moveTo>
                      <a:pt x="177724" y="77788"/>
                    </a:moveTo>
                    <a:cubicBezTo>
                      <a:pt x="177724" y="77788"/>
                      <a:pt x="213196" y="77788"/>
                      <a:pt x="214510" y="77788"/>
                    </a:cubicBezTo>
                    <a:cubicBezTo>
                      <a:pt x="219765" y="77788"/>
                      <a:pt x="223707" y="80406"/>
                      <a:pt x="225021" y="85643"/>
                    </a:cubicBezTo>
                    <a:cubicBezTo>
                      <a:pt x="225021" y="85643"/>
                      <a:pt x="225021" y="85643"/>
                      <a:pt x="252610" y="162884"/>
                    </a:cubicBezTo>
                    <a:cubicBezTo>
                      <a:pt x="253924" y="168121"/>
                      <a:pt x="251296" y="174667"/>
                      <a:pt x="246041" y="175976"/>
                    </a:cubicBezTo>
                    <a:cubicBezTo>
                      <a:pt x="239472" y="178595"/>
                      <a:pt x="234217" y="175976"/>
                      <a:pt x="231590" y="169430"/>
                    </a:cubicBezTo>
                    <a:cubicBezTo>
                      <a:pt x="231590" y="169430"/>
                      <a:pt x="231590" y="169430"/>
                      <a:pt x="223707" y="145865"/>
                    </a:cubicBezTo>
                    <a:cubicBezTo>
                      <a:pt x="223707" y="145865"/>
                      <a:pt x="223707" y="145865"/>
                      <a:pt x="223707" y="266309"/>
                    </a:cubicBezTo>
                    <a:cubicBezTo>
                      <a:pt x="223707" y="272855"/>
                      <a:pt x="218452" y="279401"/>
                      <a:pt x="210569" y="279401"/>
                    </a:cubicBezTo>
                    <a:cubicBezTo>
                      <a:pt x="204000" y="279401"/>
                      <a:pt x="198745" y="272855"/>
                      <a:pt x="198745" y="266309"/>
                    </a:cubicBezTo>
                    <a:cubicBezTo>
                      <a:pt x="198745" y="266309"/>
                      <a:pt x="198745" y="266309"/>
                      <a:pt x="198745" y="189068"/>
                    </a:cubicBezTo>
                    <a:cubicBezTo>
                      <a:pt x="198745" y="189068"/>
                      <a:pt x="198745" y="189068"/>
                      <a:pt x="197759" y="189068"/>
                    </a:cubicBezTo>
                    <a:lnTo>
                      <a:pt x="194803" y="189068"/>
                    </a:lnTo>
                    <a:cubicBezTo>
                      <a:pt x="200059" y="187759"/>
                      <a:pt x="204000" y="183831"/>
                      <a:pt x="206628" y="178595"/>
                    </a:cubicBezTo>
                    <a:cubicBezTo>
                      <a:pt x="209255" y="173358"/>
                      <a:pt x="209255" y="168121"/>
                      <a:pt x="206628" y="162884"/>
                    </a:cubicBezTo>
                    <a:cubicBezTo>
                      <a:pt x="206628" y="162884"/>
                      <a:pt x="206628" y="162884"/>
                      <a:pt x="177724" y="79097"/>
                    </a:cubicBezTo>
                    <a:cubicBezTo>
                      <a:pt x="177724" y="79097"/>
                      <a:pt x="177724" y="77788"/>
                      <a:pt x="177724" y="77788"/>
                    </a:cubicBezTo>
                    <a:close/>
                    <a:moveTo>
                      <a:pt x="120574" y="73025"/>
                    </a:moveTo>
                    <a:cubicBezTo>
                      <a:pt x="120574" y="73025"/>
                      <a:pt x="157008" y="73025"/>
                      <a:pt x="157008" y="73025"/>
                    </a:cubicBezTo>
                    <a:cubicBezTo>
                      <a:pt x="162213" y="73025"/>
                      <a:pt x="167418" y="75668"/>
                      <a:pt x="168720" y="80953"/>
                    </a:cubicBezTo>
                    <a:cubicBezTo>
                      <a:pt x="168720" y="80953"/>
                      <a:pt x="168720" y="80953"/>
                      <a:pt x="197347" y="166840"/>
                    </a:cubicBezTo>
                    <a:cubicBezTo>
                      <a:pt x="199949" y="172125"/>
                      <a:pt x="197347" y="178732"/>
                      <a:pt x="190840" y="181375"/>
                    </a:cubicBezTo>
                    <a:cubicBezTo>
                      <a:pt x="184334" y="184017"/>
                      <a:pt x="177828" y="180053"/>
                      <a:pt x="176527" y="173447"/>
                    </a:cubicBezTo>
                    <a:lnTo>
                      <a:pt x="167418" y="148341"/>
                    </a:lnTo>
                    <a:cubicBezTo>
                      <a:pt x="167418" y="148341"/>
                      <a:pt x="167418" y="148341"/>
                      <a:pt x="167418" y="279153"/>
                    </a:cubicBezTo>
                    <a:cubicBezTo>
                      <a:pt x="167418" y="287081"/>
                      <a:pt x="160912" y="293688"/>
                      <a:pt x="153105" y="293688"/>
                    </a:cubicBezTo>
                    <a:cubicBezTo>
                      <a:pt x="145297" y="293688"/>
                      <a:pt x="140093" y="287081"/>
                      <a:pt x="140093" y="279153"/>
                    </a:cubicBezTo>
                    <a:cubicBezTo>
                      <a:pt x="140093" y="279153"/>
                      <a:pt x="140093" y="279153"/>
                      <a:pt x="140093" y="195909"/>
                    </a:cubicBezTo>
                    <a:cubicBezTo>
                      <a:pt x="140093" y="195909"/>
                      <a:pt x="140093" y="195909"/>
                      <a:pt x="133586" y="195909"/>
                    </a:cubicBezTo>
                    <a:cubicBezTo>
                      <a:pt x="134888" y="195909"/>
                      <a:pt x="136189" y="195909"/>
                      <a:pt x="138791" y="194588"/>
                    </a:cubicBezTo>
                    <a:cubicBezTo>
                      <a:pt x="150502" y="190624"/>
                      <a:pt x="155707" y="177411"/>
                      <a:pt x="151804" y="166840"/>
                    </a:cubicBezTo>
                    <a:cubicBezTo>
                      <a:pt x="151804" y="166840"/>
                      <a:pt x="151804" y="166840"/>
                      <a:pt x="120574" y="73025"/>
                    </a:cubicBezTo>
                    <a:close/>
                    <a:moveTo>
                      <a:pt x="46220" y="66675"/>
                    </a:moveTo>
                    <a:cubicBezTo>
                      <a:pt x="47550" y="66675"/>
                      <a:pt x="59520" y="66675"/>
                      <a:pt x="72821" y="66675"/>
                    </a:cubicBezTo>
                    <a:cubicBezTo>
                      <a:pt x="84792" y="66675"/>
                      <a:pt x="96762" y="66675"/>
                      <a:pt x="98092" y="66675"/>
                    </a:cubicBezTo>
                    <a:cubicBezTo>
                      <a:pt x="103413" y="66675"/>
                      <a:pt x="108733" y="69315"/>
                      <a:pt x="111393" y="74595"/>
                    </a:cubicBezTo>
                    <a:cubicBezTo>
                      <a:pt x="111393" y="74595"/>
                      <a:pt x="111393" y="74595"/>
                      <a:pt x="143315" y="169638"/>
                    </a:cubicBezTo>
                    <a:cubicBezTo>
                      <a:pt x="145975" y="176239"/>
                      <a:pt x="143315" y="184159"/>
                      <a:pt x="135334" y="185479"/>
                    </a:cubicBezTo>
                    <a:cubicBezTo>
                      <a:pt x="128684" y="188119"/>
                      <a:pt x="122034" y="184159"/>
                      <a:pt x="119374" y="177559"/>
                    </a:cubicBezTo>
                    <a:cubicBezTo>
                      <a:pt x="119374" y="177559"/>
                      <a:pt x="119374" y="177559"/>
                      <a:pt x="108733" y="148518"/>
                    </a:cubicBezTo>
                    <a:cubicBezTo>
                      <a:pt x="108733" y="148518"/>
                      <a:pt x="108733" y="148518"/>
                      <a:pt x="108733" y="295043"/>
                    </a:cubicBezTo>
                    <a:cubicBezTo>
                      <a:pt x="108733" y="302963"/>
                      <a:pt x="102083" y="309563"/>
                      <a:pt x="94102" y="309563"/>
                    </a:cubicBezTo>
                    <a:cubicBezTo>
                      <a:pt x="84792" y="309563"/>
                      <a:pt x="78141" y="302963"/>
                      <a:pt x="78141" y="295043"/>
                    </a:cubicBezTo>
                    <a:cubicBezTo>
                      <a:pt x="78141" y="295043"/>
                      <a:pt x="78141" y="295043"/>
                      <a:pt x="78141" y="202640"/>
                    </a:cubicBezTo>
                    <a:cubicBezTo>
                      <a:pt x="78141" y="202640"/>
                      <a:pt x="78141" y="202640"/>
                      <a:pt x="66171" y="202640"/>
                    </a:cubicBezTo>
                    <a:cubicBezTo>
                      <a:pt x="66171" y="202640"/>
                      <a:pt x="66171" y="202640"/>
                      <a:pt x="66171" y="295043"/>
                    </a:cubicBezTo>
                    <a:cubicBezTo>
                      <a:pt x="66171" y="302963"/>
                      <a:pt x="59520" y="309563"/>
                      <a:pt x="50210" y="309563"/>
                    </a:cubicBezTo>
                    <a:cubicBezTo>
                      <a:pt x="42229" y="309563"/>
                      <a:pt x="35579" y="302963"/>
                      <a:pt x="35579" y="295043"/>
                    </a:cubicBezTo>
                    <a:cubicBezTo>
                      <a:pt x="35579" y="295043"/>
                      <a:pt x="35579" y="295043"/>
                      <a:pt x="35579" y="148518"/>
                    </a:cubicBezTo>
                    <a:cubicBezTo>
                      <a:pt x="35579" y="148518"/>
                      <a:pt x="35579" y="148518"/>
                      <a:pt x="24938" y="177559"/>
                    </a:cubicBezTo>
                    <a:cubicBezTo>
                      <a:pt x="22278" y="184159"/>
                      <a:pt x="15628" y="188119"/>
                      <a:pt x="8978" y="185479"/>
                    </a:cubicBezTo>
                    <a:cubicBezTo>
                      <a:pt x="997" y="184159"/>
                      <a:pt x="-1663" y="176239"/>
                      <a:pt x="997" y="169638"/>
                    </a:cubicBezTo>
                    <a:cubicBezTo>
                      <a:pt x="997" y="169638"/>
                      <a:pt x="997" y="169638"/>
                      <a:pt x="32919" y="74595"/>
                    </a:cubicBezTo>
                    <a:cubicBezTo>
                      <a:pt x="35579" y="69315"/>
                      <a:pt x="40899" y="66675"/>
                      <a:pt x="46220" y="66675"/>
                    </a:cubicBezTo>
                    <a:close/>
                    <a:moveTo>
                      <a:pt x="289643" y="49213"/>
                    </a:moveTo>
                    <a:cubicBezTo>
                      <a:pt x="301549" y="49213"/>
                      <a:pt x="309487" y="58103"/>
                      <a:pt x="309487" y="68263"/>
                    </a:cubicBezTo>
                    <a:cubicBezTo>
                      <a:pt x="309487" y="79693"/>
                      <a:pt x="300227" y="87313"/>
                      <a:pt x="289643" y="87313"/>
                    </a:cubicBezTo>
                    <a:cubicBezTo>
                      <a:pt x="280383" y="87313"/>
                      <a:pt x="269799" y="79693"/>
                      <a:pt x="269799" y="68263"/>
                    </a:cubicBezTo>
                    <a:cubicBezTo>
                      <a:pt x="269799" y="68263"/>
                      <a:pt x="271122" y="68263"/>
                      <a:pt x="271122" y="68263"/>
                    </a:cubicBezTo>
                    <a:cubicBezTo>
                      <a:pt x="271122" y="65723"/>
                      <a:pt x="272445" y="63183"/>
                      <a:pt x="272445" y="59373"/>
                    </a:cubicBezTo>
                    <a:cubicBezTo>
                      <a:pt x="276414" y="54293"/>
                      <a:pt x="283028" y="49213"/>
                      <a:pt x="289643" y="49213"/>
                    </a:cubicBezTo>
                    <a:close/>
                    <a:moveTo>
                      <a:pt x="244544" y="33338"/>
                    </a:moveTo>
                    <a:cubicBezTo>
                      <a:pt x="257533" y="33338"/>
                      <a:pt x="266625" y="43861"/>
                      <a:pt x="266625" y="55699"/>
                    </a:cubicBezTo>
                    <a:cubicBezTo>
                      <a:pt x="266625" y="68853"/>
                      <a:pt x="256234" y="79376"/>
                      <a:pt x="244544" y="79376"/>
                    </a:cubicBezTo>
                    <a:cubicBezTo>
                      <a:pt x="235452" y="79376"/>
                      <a:pt x="226360" y="72799"/>
                      <a:pt x="223762" y="63592"/>
                    </a:cubicBezTo>
                    <a:cubicBezTo>
                      <a:pt x="225061" y="59645"/>
                      <a:pt x="226360" y="54384"/>
                      <a:pt x="226360" y="49123"/>
                    </a:cubicBezTo>
                    <a:cubicBezTo>
                      <a:pt x="226360" y="47807"/>
                      <a:pt x="226360" y="46492"/>
                      <a:pt x="226360" y="43861"/>
                    </a:cubicBezTo>
                    <a:cubicBezTo>
                      <a:pt x="230256" y="37284"/>
                      <a:pt x="236751" y="33338"/>
                      <a:pt x="244544" y="33338"/>
                    </a:cubicBezTo>
                    <a:close/>
                    <a:moveTo>
                      <a:pt x="192806" y="23813"/>
                    </a:moveTo>
                    <a:cubicBezTo>
                      <a:pt x="205756" y="23813"/>
                      <a:pt x="217412" y="35469"/>
                      <a:pt x="217412" y="48420"/>
                    </a:cubicBezTo>
                    <a:cubicBezTo>
                      <a:pt x="217412" y="62665"/>
                      <a:pt x="205756" y="73026"/>
                      <a:pt x="192806" y="73026"/>
                    </a:cubicBezTo>
                    <a:cubicBezTo>
                      <a:pt x="179855" y="73026"/>
                      <a:pt x="169494" y="63961"/>
                      <a:pt x="168199" y="51010"/>
                    </a:cubicBezTo>
                    <a:cubicBezTo>
                      <a:pt x="169494" y="48420"/>
                      <a:pt x="170789" y="44534"/>
                      <a:pt x="170789" y="39354"/>
                    </a:cubicBezTo>
                    <a:cubicBezTo>
                      <a:pt x="170789" y="39354"/>
                      <a:pt x="170789" y="39354"/>
                      <a:pt x="170789" y="38059"/>
                    </a:cubicBezTo>
                    <a:cubicBezTo>
                      <a:pt x="174674" y="30288"/>
                      <a:pt x="182445" y="23813"/>
                      <a:pt x="192806" y="23813"/>
                    </a:cubicBezTo>
                    <a:close/>
                    <a:moveTo>
                      <a:pt x="133275" y="12700"/>
                    </a:moveTo>
                    <a:cubicBezTo>
                      <a:pt x="148118" y="12700"/>
                      <a:pt x="160262" y="24548"/>
                      <a:pt x="160262" y="39029"/>
                    </a:cubicBezTo>
                    <a:cubicBezTo>
                      <a:pt x="160262" y="54827"/>
                      <a:pt x="148118" y="66675"/>
                      <a:pt x="133275" y="66675"/>
                    </a:cubicBezTo>
                    <a:cubicBezTo>
                      <a:pt x="121130" y="66675"/>
                      <a:pt x="110335" y="60093"/>
                      <a:pt x="106287" y="48245"/>
                    </a:cubicBezTo>
                    <a:cubicBezTo>
                      <a:pt x="108986" y="42979"/>
                      <a:pt x="111685" y="36396"/>
                      <a:pt x="111685" y="29814"/>
                    </a:cubicBezTo>
                    <a:cubicBezTo>
                      <a:pt x="111685" y="27181"/>
                      <a:pt x="110335" y="25865"/>
                      <a:pt x="110335" y="23232"/>
                    </a:cubicBezTo>
                    <a:cubicBezTo>
                      <a:pt x="115733" y="16649"/>
                      <a:pt x="123829" y="12700"/>
                      <a:pt x="133275" y="12700"/>
                    </a:cubicBezTo>
                    <a:close/>
                    <a:moveTo>
                      <a:pt x="72809" y="0"/>
                    </a:moveTo>
                    <a:cubicBezTo>
                      <a:pt x="88472" y="0"/>
                      <a:pt x="101525" y="14426"/>
                      <a:pt x="101525" y="30163"/>
                    </a:cubicBezTo>
                    <a:cubicBezTo>
                      <a:pt x="101525" y="47211"/>
                      <a:pt x="87167" y="60325"/>
                      <a:pt x="72809" y="60325"/>
                    </a:cubicBezTo>
                    <a:cubicBezTo>
                      <a:pt x="57145" y="60325"/>
                      <a:pt x="42787" y="47211"/>
                      <a:pt x="42787" y="30163"/>
                    </a:cubicBezTo>
                    <a:cubicBezTo>
                      <a:pt x="42787" y="14426"/>
                      <a:pt x="55840" y="0"/>
                      <a:pt x="728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685800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pic>
          <p:nvPicPr>
            <p:cNvPr id="30" name="图片 29" descr="图片包含 照片, 游戏机, 房间, 钟表&#10;&#10;描述已自动生成"/>
            <p:cNvPicPr>
              <a:picLocks noChangeAspect="1"/>
            </p:cNvPicPr>
            <p:nvPr/>
          </p:nvPicPr>
          <p:blipFill rotWithShape="1">
            <a:blip r:embed="rId4" cstate="screen"/>
            <a:srcRect/>
            <a:stretch>
              <a:fillRect/>
            </a:stretch>
          </p:blipFill>
          <p:spPr>
            <a:xfrm>
              <a:off x="7976096" y="1804534"/>
              <a:ext cx="2939436" cy="372052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2" name="TextBox 76">
            <a:extLst>
              <a:ext uri="{FF2B5EF4-FFF2-40B4-BE49-F238E27FC236}">
                <a16:creationId xmlns:a16="http://schemas.microsoft.com/office/drawing/2014/main" id="{EC9DC3DC-2051-4BEF-A117-E9CCA45359C2}"/>
              </a:ext>
            </a:extLst>
          </p:cNvPr>
          <p:cNvSpPr txBox="1"/>
          <p:nvPr/>
        </p:nvSpPr>
        <p:spPr>
          <a:xfrm>
            <a:off x="1161137" y="1586553"/>
            <a:ext cx="6373004" cy="4700774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内部协作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(1)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协作模式：每周两次会议（周二、周四），以线下会议为主，线上交流为辅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(2)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沟通方式：每周会议线下课后交流，线上微信群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(3)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邮件沟通：主送人为刘书宇，抄送人梁泽生、彭昕怡、张安硕、谢子文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(4)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工作进度审核：组长每周进行任务成果审核，并在每周日晚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00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前向组长报告学习进度和任务进度并作为组内绩效评定的条件之一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250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团队建设和沟通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012155" y="1395352"/>
            <a:ext cx="9670870" cy="4067295"/>
            <a:chOff x="1791327" y="1804534"/>
            <a:chExt cx="9124205" cy="3720527"/>
          </a:xfrm>
        </p:grpSpPr>
        <p:grpSp>
          <p:nvGrpSpPr>
            <p:cNvPr id="5" name="组合 4"/>
            <p:cNvGrpSpPr/>
            <p:nvPr/>
          </p:nvGrpSpPr>
          <p:grpSpPr>
            <a:xfrm>
              <a:off x="1791327" y="1804534"/>
              <a:ext cx="9124205" cy="3720527"/>
              <a:chOff x="1555549" y="1808500"/>
              <a:chExt cx="9627571" cy="3925781"/>
            </a:xfrm>
          </p:grpSpPr>
          <p:pic>
            <p:nvPicPr>
              <p:cNvPr id="6" name="图片 5" descr="夜晚亮着灯的建筑&#10;&#10;描述已自动生成"/>
              <p:cNvPicPr>
                <a:picLocks noChangeAspect="1"/>
              </p:cNvPicPr>
              <p:nvPr/>
            </p:nvPicPr>
            <p:blipFill rotWithShape="1">
              <a:blip r:embed="rId3" cstate="screen"/>
              <a:srcRect/>
              <a:stretch>
                <a:fillRect/>
              </a:stretch>
            </p:blipFill>
            <p:spPr>
              <a:xfrm>
                <a:off x="8081521" y="1808500"/>
                <a:ext cx="3101599" cy="3925781"/>
              </a:xfrm>
              <a:prstGeom prst="rect">
                <a:avLst/>
              </a:prstGeom>
            </p:spPr>
          </p:pic>
          <p:sp>
            <p:nvSpPr>
              <p:cNvPr id="26" name="椭圆 70"/>
              <p:cNvSpPr/>
              <p:nvPr/>
            </p:nvSpPr>
            <p:spPr>
              <a:xfrm>
                <a:off x="1555549" y="2185553"/>
                <a:ext cx="574950" cy="527809"/>
              </a:xfrm>
              <a:custGeom>
                <a:avLst/>
                <a:gdLst>
                  <a:gd name="connsiteX0" fmla="*/ 117399 w 337212"/>
                  <a:gd name="connsiteY0" fmla="*/ 192088 h 309563"/>
                  <a:gd name="connsiteX1" fmla="*/ 130099 w 337212"/>
                  <a:gd name="connsiteY1" fmla="*/ 196036 h 309563"/>
                  <a:gd name="connsiteX2" fmla="*/ 130099 w 337212"/>
                  <a:gd name="connsiteY2" fmla="*/ 278941 h 309563"/>
                  <a:gd name="connsiteX3" fmla="*/ 117399 w 337212"/>
                  <a:gd name="connsiteY3" fmla="*/ 292101 h 309563"/>
                  <a:gd name="connsiteX4" fmla="*/ 176137 w 337212"/>
                  <a:gd name="connsiteY4" fmla="*/ 187325 h 309563"/>
                  <a:gd name="connsiteX5" fmla="*/ 187250 w 337212"/>
                  <a:gd name="connsiteY5" fmla="*/ 191271 h 309563"/>
                  <a:gd name="connsiteX6" fmla="*/ 187250 w 337212"/>
                  <a:gd name="connsiteY6" fmla="*/ 267562 h 309563"/>
                  <a:gd name="connsiteX7" fmla="*/ 176137 w 337212"/>
                  <a:gd name="connsiteY7" fmla="*/ 279400 h 309563"/>
                  <a:gd name="connsiteX8" fmla="*/ 176137 w 337212"/>
                  <a:gd name="connsiteY8" fmla="*/ 187325 h 309563"/>
                  <a:gd name="connsiteX9" fmla="*/ 231699 w 337212"/>
                  <a:gd name="connsiteY9" fmla="*/ 180975 h 309563"/>
                  <a:gd name="connsiteX10" fmla="*/ 239637 w 337212"/>
                  <a:gd name="connsiteY10" fmla="*/ 184982 h 309563"/>
                  <a:gd name="connsiteX11" fmla="*/ 239637 w 337212"/>
                  <a:gd name="connsiteY11" fmla="*/ 254429 h 309563"/>
                  <a:gd name="connsiteX12" fmla="*/ 231699 w 337212"/>
                  <a:gd name="connsiteY12" fmla="*/ 265113 h 309563"/>
                  <a:gd name="connsiteX13" fmla="*/ 277737 w 337212"/>
                  <a:gd name="connsiteY13" fmla="*/ 177800 h 309563"/>
                  <a:gd name="connsiteX14" fmla="*/ 287262 w 337212"/>
                  <a:gd name="connsiteY14" fmla="*/ 180398 h 309563"/>
                  <a:gd name="connsiteX15" fmla="*/ 287262 w 337212"/>
                  <a:gd name="connsiteY15" fmla="*/ 238847 h 309563"/>
                  <a:gd name="connsiteX16" fmla="*/ 277737 w 337212"/>
                  <a:gd name="connsiteY16" fmla="*/ 249238 h 309563"/>
                  <a:gd name="connsiteX17" fmla="*/ 280912 w 337212"/>
                  <a:gd name="connsiteY17" fmla="*/ 92075 h 309563"/>
                  <a:gd name="connsiteX18" fmla="*/ 307493 w 337212"/>
                  <a:gd name="connsiteY18" fmla="*/ 92075 h 309563"/>
                  <a:gd name="connsiteX19" fmla="*/ 315468 w 337212"/>
                  <a:gd name="connsiteY19" fmla="*/ 97314 h 309563"/>
                  <a:gd name="connsiteX20" fmla="*/ 336733 w 337212"/>
                  <a:gd name="connsiteY20" fmla="*/ 158869 h 309563"/>
                  <a:gd name="connsiteX21" fmla="*/ 331417 w 337212"/>
                  <a:gd name="connsiteY21" fmla="*/ 169347 h 309563"/>
                  <a:gd name="connsiteX22" fmla="*/ 320784 w 337212"/>
                  <a:gd name="connsiteY22" fmla="*/ 164108 h 309563"/>
                  <a:gd name="connsiteX23" fmla="*/ 314139 w 337212"/>
                  <a:gd name="connsiteY23" fmla="*/ 145772 h 309563"/>
                  <a:gd name="connsiteX24" fmla="*/ 314139 w 337212"/>
                  <a:gd name="connsiteY24" fmla="*/ 238761 h 309563"/>
                  <a:gd name="connsiteX25" fmla="*/ 304835 w 337212"/>
                  <a:gd name="connsiteY25" fmla="*/ 249238 h 309563"/>
                  <a:gd name="connsiteX26" fmla="*/ 294203 w 337212"/>
                  <a:gd name="connsiteY26" fmla="*/ 238761 h 309563"/>
                  <a:gd name="connsiteX27" fmla="*/ 294203 w 337212"/>
                  <a:gd name="connsiteY27" fmla="*/ 179824 h 309563"/>
                  <a:gd name="connsiteX28" fmla="*/ 288886 w 337212"/>
                  <a:gd name="connsiteY28" fmla="*/ 179824 h 309563"/>
                  <a:gd name="connsiteX29" fmla="*/ 294203 w 337212"/>
                  <a:gd name="connsiteY29" fmla="*/ 178515 h 309563"/>
                  <a:gd name="connsiteX30" fmla="*/ 304835 w 337212"/>
                  <a:gd name="connsiteY30" fmla="*/ 157560 h 309563"/>
                  <a:gd name="connsiteX31" fmla="*/ 280912 w 337212"/>
                  <a:gd name="connsiteY31" fmla="*/ 92075 h 309563"/>
                  <a:gd name="connsiteX32" fmla="*/ 231699 w 337212"/>
                  <a:gd name="connsiteY32" fmla="*/ 82550 h 309563"/>
                  <a:gd name="connsiteX33" fmla="*/ 243745 w 337212"/>
                  <a:gd name="connsiteY33" fmla="*/ 82550 h 309563"/>
                  <a:gd name="connsiteX34" fmla="*/ 262484 w 337212"/>
                  <a:gd name="connsiteY34" fmla="*/ 82550 h 309563"/>
                  <a:gd name="connsiteX35" fmla="*/ 273192 w 337212"/>
                  <a:gd name="connsiteY35" fmla="*/ 89117 h 309563"/>
                  <a:gd name="connsiteX36" fmla="*/ 297285 w 337212"/>
                  <a:gd name="connsiteY36" fmla="*/ 160041 h 309563"/>
                  <a:gd name="connsiteX37" fmla="*/ 291931 w 337212"/>
                  <a:gd name="connsiteY37" fmla="*/ 171861 h 309563"/>
                  <a:gd name="connsiteX38" fmla="*/ 279885 w 337212"/>
                  <a:gd name="connsiteY38" fmla="*/ 166608 h 309563"/>
                  <a:gd name="connsiteX39" fmla="*/ 271854 w 337212"/>
                  <a:gd name="connsiteY39" fmla="*/ 144280 h 309563"/>
                  <a:gd name="connsiteX40" fmla="*/ 271854 w 337212"/>
                  <a:gd name="connsiteY40" fmla="*/ 253292 h 309563"/>
                  <a:gd name="connsiteX41" fmla="*/ 259807 w 337212"/>
                  <a:gd name="connsiteY41" fmla="*/ 265113 h 309563"/>
                  <a:gd name="connsiteX42" fmla="*/ 247761 w 337212"/>
                  <a:gd name="connsiteY42" fmla="*/ 253292 h 309563"/>
                  <a:gd name="connsiteX43" fmla="*/ 247761 w 337212"/>
                  <a:gd name="connsiteY43" fmla="*/ 183682 h 309563"/>
                  <a:gd name="connsiteX44" fmla="*/ 258469 w 337212"/>
                  <a:gd name="connsiteY44" fmla="*/ 160041 h 309563"/>
                  <a:gd name="connsiteX45" fmla="*/ 231699 w 337212"/>
                  <a:gd name="connsiteY45" fmla="*/ 82550 h 309563"/>
                  <a:gd name="connsiteX46" fmla="*/ 177724 w 337212"/>
                  <a:gd name="connsiteY46" fmla="*/ 77788 h 309563"/>
                  <a:gd name="connsiteX47" fmla="*/ 214510 w 337212"/>
                  <a:gd name="connsiteY47" fmla="*/ 77788 h 309563"/>
                  <a:gd name="connsiteX48" fmla="*/ 225021 w 337212"/>
                  <a:gd name="connsiteY48" fmla="*/ 85643 h 309563"/>
                  <a:gd name="connsiteX49" fmla="*/ 252610 w 337212"/>
                  <a:gd name="connsiteY49" fmla="*/ 162884 h 309563"/>
                  <a:gd name="connsiteX50" fmla="*/ 246041 w 337212"/>
                  <a:gd name="connsiteY50" fmla="*/ 175976 h 309563"/>
                  <a:gd name="connsiteX51" fmla="*/ 231590 w 337212"/>
                  <a:gd name="connsiteY51" fmla="*/ 169430 h 309563"/>
                  <a:gd name="connsiteX52" fmla="*/ 223707 w 337212"/>
                  <a:gd name="connsiteY52" fmla="*/ 145865 h 309563"/>
                  <a:gd name="connsiteX53" fmla="*/ 223707 w 337212"/>
                  <a:gd name="connsiteY53" fmla="*/ 266309 h 309563"/>
                  <a:gd name="connsiteX54" fmla="*/ 210569 w 337212"/>
                  <a:gd name="connsiteY54" fmla="*/ 279401 h 309563"/>
                  <a:gd name="connsiteX55" fmla="*/ 198745 w 337212"/>
                  <a:gd name="connsiteY55" fmla="*/ 266309 h 309563"/>
                  <a:gd name="connsiteX56" fmla="*/ 198745 w 337212"/>
                  <a:gd name="connsiteY56" fmla="*/ 189068 h 309563"/>
                  <a:gd name="connsiteX57" fmla="*/ 197759 w 337212"/>
                  <a:gd name="connsiteY57" fmla="*/ 189068 h 309563"/>
                  <a:gd name="connsiteX58" fmla="*/ 194803 w 337212"/>
                  <a:gd name="connsiteY58" fmla="*/ 189068 h 309563"/>
                  <a:gd name="connsiteX59" fmla="*/ 206628 w 337212"/>
                  <a:gd name="connsiteY59" fmla="*/ 178595 h 309563"/>
                  <a:gd name="connsiteX60" fmla="*/ 206628 w 337212"/>
                  <a:gd name="connsiteY60" fmla="*/ 162884 h 309563"/>
                  <a:gd name="connsiteX61" fmla="*/ 177724 w 337212"/>
                  <a:gd name="connsiteY61" fmla="*/ 79097 h 309563"/>
                  <a:gd name="connsiteX62" fmla="*/ 177724 w 337212"/>
                  <a:gd name="connsiteY62" fmla="*/ 77788 h 309563"/>
                  <a:gd name="connsiteX63" fmla="*/ 120574 w 337212"/>
                  <a:gd name="connsiteY63" fmla="*/ 73025 h 309563"/>
                  <a:gd name="connsiteX64" fmla="*/ 157008 w 337212"/>
                  <a:gd name="connsiteY64" fmla="*/ 73025 h 309563"/>
                  <a:gd name="connsiteX65" fmla="*/ 168720 w 337212"/>
                  <a:gd name="connsiteY65" fmla="*/ 80953 h 309563"/>
                  <a:gd name="connsiteX66" fmla="*/ 197347 w 337212"/>
                  <a:gd name="connsiteY66" fmla="*/ 166840 h 309563"/>
                  <a:gd name="connsiteX67" fmla="*/ 190840 w 337212"/>
                  <a:gd name="connsiteY67" fmla="*/ 181375 h 309563"/>
                  <a:gd name="connsiteX68" fmla="*/ 176527 w 337212"/>
                  <a:gd name="connsiteY68" fmla="*/ 173447 h 309563"/>
                  <a:gd name="connsiteX69" fmla="*/ 167418 w 337212"/>
                  <a:gd name="connsiteY69" fmla="*/ 148341 h 309563"/>
                  <a:gd name="connsiteX70" fmla="*/ 167418 w 337212"/>
                  <a:gd name="connsiteY70" fmla="*/ 279153 h 309563"/>
                  <a:gd name="connsiteX71" fmla="*/ 153105 w 337212"/>
                  <a:gd name="connsiteY71" fmla="*/ 293688 h 309563"/>
                  <a:gd name="connsiteX72" fmla="*/ 140093 w 337212"/>
                  <a:gd name="connsiteY72" fmla="*/ 279153 h 309563"/>
                  <a:gd name="connsiteX73" fmla="*/ 140093 w 337212"/>
                  <a:gd name="connsiteY73" fmla="*/ 195909 h 309563"/>
                  <a:gd name="connsiteX74" fmla="*/ 133586 w 337212"/>
                  <a:gd name="connsiteY74" fmla="*/ 195909 h 309563"/>
                  <a:gd name="connsiteX75" fmla="*/ 138791 w 337212"/>
                  <a:gd name="connsiteY75" fmla="*/ 194588 h 309563"/>
                  <a:gd name="connsiteX76" fmla="*/ 151804 w 337212"/>
                  <a:gd name="connsiteY76" fmla="*/ 166840 h 309563"/>
                  <a:gd name="connsiteX77" fmla="*/ 120574 w 337212"/>
                  <a:gd name="connsiteY77" fmla="*/ 73025 h 309563"/>
                  <a:gd name="connsiteX78" fmla="*/ 46220 w 337212"/>
                  <a:gd name="connsiteY78" fmla="*/ 66675 h 309563"/>
                  <a:gd name="connsiteX79" fmla="*/ 72821 w 337212"/>
                  <a:gd name="connsiteY79" fmla="*/ 66675 h 309563"/>
                  <a:gd name="connsiteX80" fmla="*/ 98092 w 337212"/>
                  <a:gd name="connsiteY80" fmla="*/ 66675 h 309563"/>
                  <a:gd name="connsiteX81" fmla="*/ 111393 w 337212"/>
                  <a:gd name="connsiteY81" fmla="*/ 74595 h 309563"/>
                  <a:gd name="connsiteX82" fmla="*/ 143315 w 337212"/>
                  <a:gd name="connsiteY82" fmla="*/ 169638 h 309563"/>
                  <a:gd name="connsiteX83" fmla="*/ 135334 w 337212"/>
                  <a:gd name="connsiteY83" fmla="*/ 185479 h 309563"/>
                  <a:gd name="connsiteX84" fmla="*/ 119374 w 337212"/>
                  <a:gd name="connsiteY84" fmla="*/ 177559 h 309563"/>
                  <a:gd name="connsiteX85" fmla="*/ 108733 w 337212"/>
                  <a:gd name="connsiteY85" fmla="*/ 148518 h 309563"/>
                  <a:gd name="connsiteX86" fmla="*/ 108733 w 337212"/>
                  <a:gd name="connsiteY86" fmla="*/ 295043 h 309563"/>
                  <a:gd name="connsiteX87" fmla="*/ 94102 w 337212"/>
                  <a:gd name="connsiteY87" fmla="*/ 309563 h 309563"/>
                  <a:gd name="connsiteX88" fmla="*/ 78141 w 337212"/>
                  <a:gd name="connsiteY88" fmla="*/ 295043 h 309563"/>
                  <a:gd name="connsiteX89" fmla="*/ 78141 w 337212"/>
                  <a:gd name="connsiteY89" fmla="*/ 202640 h 309563"/>
                  <a:gd name="connsiteX90" fmla="*/ 66171 w 337212"/>
                  <a:gd name="connsiteY90" fmla="*/ 202640 h 309563"/>
                  <a:gd name="connsiteX91" fmla="*/ 66171 w 337212"/>
                  <a:gd name="connsiteY91" fmla="*/ 295043 h 309563"/>
                  <a:gd name="connsiteX92" fmla="*/ 50210 w 337212"/>
                  <a:gd name="connsiteY92" fmla="*/ 309563 h 309563"/>
                  <a:gd name="connsiteX93" fmla="*/ 35579 w 337212"/>
                  <a:gd name="connsiteY93" fmla="*/ 295043 h 309563"/>
                  <a:gd name="connsiteX94" fmla="*/ 35579 w 337212"/>
                  <a:gd name="connsiteY94" fmla="*/ 148518 h 309563"/>
                  <a:gd name="connsiteX95" fmla="*/ 24938 w 337212"/>
                  <a:gd name="connsiteY95" fmla="*/ 177559 h 309563"/>
                  <a:gd name="connsiteX96" fmla="*/ 8978 w 337212"/>
                  <a:gd name="connsiteY96" fmla="*/ 185479 h 309563"/>
                  <a:gd name="connsiteX97" fmla="*/ 997 w 337212"/>
                  <a:gd name="connsiteY97" fmla="*/ 169638 h 309563"/>
                  <a:gd name="connsiteX98" fmla="*/ 32919 w 337212"/>
                  <a:gd name="connsiteY98" fmla="*/ 74595 h 309563"/>
                  <a:gd name="connsiteX99" fmla="*/ 46220 w 337212"/>
                  <a:gd name="connsiteY99" fmla="*/ 66675 h 309563"/>
                  <a:gd name="connsiteX100" fmla="*/ 289643 w 337212"/>
                  <a:gd name="connsiteY100" fmla="*/ 49213 h 309563"/>
                  <a:gd name="connsiteX101" fmla="*/ 309487 w 337212"/>
                  <a:gd name="connsiteY101" fmla="*/ 68263 h 309563"/>
                  <a:gd name="connsiteX102" fmla="*/ 289643 w 337212"/>
                  <a:gd name="connsiteY102" fmla="*/ 87313 h 309563"/>
                  <a:gd name="connsiteX103" fmla="*/ 269799 w 337212"/>
                  <a:gd name="connsiteY103" fmla="*/ 68263 h 309563"/>
                  <a:gd name="connsiteX104" fmla="*/ 271122 w 337212"/>
                  <a:gd name="connsiteY104" fmla="*/ 68263 h 309563"/>
                  <a:gd name="connsiteX105" fmla="*/ 272445 w 337212"/>
                  <a:gd name="connsiteY105" fmla="*/ 59373 h 309563"/>
                  <a:gd name="connsiteX106" fmla="*/ 289643 w 337212"/>
                  <a:gd name="connsiteY106" fmla="*/ 49213 h 309563"/>
                  <a:gd name="connsiteX107" fmla="*/ 244544 w 337212"/>
                  <a:gd name="connsiteY107" fmla="*/ 33338 h 309563"/>
                  <a:gd name="connsiteX108" fmla="*/ 266625 w 337212"/>
                  <a:gd name="connsiteY108" fmla="*/ 55699 h 309563"/>
                  <a:gd name="connsiteX109" fmla="*/ 244544 w 337212"/>
                  <a:gd name="connsiteY109" fmla="*/ 79376 h 309563"/>
                  <a:gd name="connsiteX110" fmla="*/ 223762 w 337212"/>
                  <a:gd name="connsiteY110" fmla="*/ 63592 h 309563"/>
                  <a:gd name="connsiteX111" fmla="*/ 226360 w 337212"/>
                  <a:gd name="connsiteY111" fmla="*/ 49123 h 309563"/>
                  <a:gd name="connsiteX112" fmla="*/ 226360 w 337212"/>
                  <a:gd name="connsiteY112" fmla="*/ 43861 h 309563"/>
                  <a:gd name="connsiteX113" fmla="*/ 244544 w 337212"/>
                  <a:gd name="connsiteY113" fmla="*/ 33338 h 309563"/>
                  <a:gd name="connsiteX114" fmla="*/ 192806 w 337212"/>
                  <a:gd name="connsiteY114" fmla="*/ 23813 h 309563"/>
                  <a:gd name="connsiteX115" fmla="*/ 217412 w 337212"/>
                  <a:gd name="connsiteY115" fmla="*/ 48420 h 309563"/>
                  <a:gd name="connsiteX116" fmla="*/ 192806 w 337212"/>
                  <a:gd name="connsiteY116" fmla="*/ 73026 h 309563"/>
                  <a:gd name="connsiteX117" fmla="*/ 168199 w 337212"/>
                  <a:gd name="connsiteY117" fmla="*/ 51010 h 309563"/>
                  <a:gd name="connsiteX118" fmla="*/ 170789 w 337212"/>
                  <a:gd name="connsiteY118" fmla="*/ 39354 h 309563"/>
                  <a:gd name="connsiteX119" fmla="*/ 170789 w 337212"/>
                  <a:gd name="connsiteY119" fmla="*/ 38059 h 309563"/>
                  <a:gd name="connsiteX120" fmla="*/ 192806 w 337212"/>
                  <a:gd name="connsiteY120" fmla="*/ 23813 h 309563"/>
                  <a:gd name="connsiteX121" fmla="*/ 133275 w 337212"/>
                  <a:gd name="connsiteY121" fmla="*/ 12700 h 309563"/>
                  <a:gd name="connsiteX122" fmla="*/ 160262 w 337212"/>
                  <a:gd name="connsiteY122" fmla="*/ 39029 h 309563"/>
                  <a:gd name="connsiteX123" fmla="*/ 133275 w 337212"/>
                  <a:gd name="connsiteY123" fmla="*/ 66675 h 309563"/>
                  <a:gd name="connsiteX124" fmla="*/ 106287 w 337212"/>
                  <a:gd name="connsiteY124" fmla="*/ 48245 h 309563"/>
                  <a:gd name="connsiteX125" fmla="*/ 111685 w 337212"/>
                  <a:gd name="connsiteY125" fmla="*/ 29814 h 309563"/>
                  <a:gd name="connsiteX126" fmla="*/ 110335 w 337212"/>
                  <a:gd name="connsiteY126" fmla="*/ 23232 h 309563"/>
                  <a:gd name="connsiteX127" fmla="*/ 133275 w 337212"/>
                  <a:gd name="connsiteY127" fmla="*/ 12700 h 309563"/>
                  <a:gd name="connsiteX128" fmla="*/ 72809 w 337212"/>
                  <a:gd name="connsiteY128" fmla="*/ 0 h 309563"/>
                  <a:gd name="connsiteX129" fmla="*/ 101525 w 337212"/>
                  <a:gd name="connsiteY129" fmla="*/ 30163 h 309563"/>
                  <a:gd name="connsiteX130" fmla="*/ 72809 w 337212"/>
                  <a:gd name="connsiteY130" fmla="*/ 60325 h 309563"/>
                  <a:gd name="connsiteX131" fmla="*/ 42787 w 337212"/>
                  <a:gd name="connsiteY131" fmla="*/ 30163 h 309563"/>
                  <a:gd name="connsiteX132" fmla="*/ 72809 w 337212"/>
                  <a:gd name="connsiteY132" fmla="*/ 0 h 30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337212" h="309563">
                    <a:moveTo>
                      <a:pt x="117399" y="192088"/>
                    </a:moveTo>
                    <a:cubicBezTo>
                      <a:pt x="121632" y="194720"/>
                      <a:pt x="125866" y="196036"/>
                      <a:pt x="130099" y="196036"/>
                    </a:cubicBezTo>
                    <a:cubicBezTo>
                      <a:pt x="130099" y="196036"/>
                      <a:pt x="130099" y="196036"/>
                      <a:pt x="130099" y="278941"/>
                    </a:cubicBezTo>
                    <a:cubicBezTo>
                      <a:pt x="130099" y="285521"/>
                      <a:pt x="124455" y="290785"/>
                      <a:pt x="117399" y="292101"/>
                    </a:cubicBezTo>
                    <a:close/>
                    <a:moveTo>
                      <a:pt x="176137" y="187325"/>
                    </a:moveTo>
                    <a:cubicBezTo>
                      <a:pt x="179841" y="189956"/>
                      <a:pt x="183546" y="191271"/>
                      <a:pt x="187250" y="191271"/>
                    </a:cubicBezTo>
                    <a:cubicBezTo>
                      <a:pt x="187250" y="191271"/>
                      <a:pt x="187250" y="191271"/>
                      <a:pt x="187250" y="267562"/>
                    </a:cubicBezTo>
                    <a:cubicBezTo>
                      <a:pt x="187250" y="274139"/>
                      <a:pt x="182311" y="279400"/>
                      <a:pt x="176137" y="279400"/>
                    </a:cubicBezTo>
                    <a:cubicBezTo>
                      <a:pt x="176137" y="279400"/>
                      <a:pt x="176137" y="279400"/>
                      <a:pt x="176137" y="187325"/>
                    </a:cubicBezTo>
                    <a:close/>
                    <a:moveTo>
                      <a:pt x="231699" y="180975"/>
                    </a:moveTo>
                    <a:cubicBezTo>
                      <a:pt x="233967" y="183646"/>
                      <a:pt x="236235" y="183646"/>
                      <a:pt x="239637" y="184982"/>
                    </a:cubicBezTo>
                    <a:cubicBezTo>
                      <a:pt x="239637" y="184982"/>
                      <a:pt x="239637" y="184982"/>
                      <a:pt x="239637" y="254429"/>
                    </a:cubicBezTo>
                    <a:cubicBezTo>
                      <a:pt x="239637" y="259771"/>
                      <a:pt x="236235" y="263778"/>
                      <a:pt x="231699" y="265113"/>
                    </a:cubicBezTo>
                    <a:close/>
                    <a:moveTo>
                      <a:pt x="277737" y="177800"/>
                    </a:moveTo>
                    <a:cubicBezTo>
                      <a:pt x="280458" y="179099"/>
                      <a:pt x="283180" y="180398"/>
                      <a:pt x="287262" y="180398"/>
                    </a:cubicBezTo>
                    <a:cubicBezTo>
                      <a:pt x="287262" y="180398"/>
                      <a:pt x="287262" y="180398"/>
                      <a:pt x="287262" y="238847"/>
                    </a:cubicBezTo>
                    <a:cubicBezTo>
                      <a:pt x="287262" y="244043"/>
                      <a:pt x="283180" y="247939"/>
                      <a:pt x="277737" y="249238"/>
                    </a:cubicBezTo>
                    <a:close/>
                    <a:moveTo>
                      <a:pt x="280912" y="92075"/>
                    </a:moveTo>
                    <a:cubicBezTo>
                      <a:pt x="282241" y="92075"/>
                      <a:pt x="306164" y="92075"/>
                      <a:pt x="307493" y="92075"/>
                    </a:cubicBezTo>
                    <a:cubicBezTo>
                      <a:pt x="311481" y="92075"/>
                      <a:pt x="314139" y="94694"/>
                      <a:pt x="315468" y="97314"/>
                    </a:cubicBezTo>
                    <a:cubicBezTo>
                      <a:pt x="315468" y="97314"/>
                      <a:pt x="315468" y="97314"/>
                      <a:pt x="336733" y="158869"/>
                    </a:cubicBezTo>
                    <a:cubicBezTo>
                      <a:pt x="338062" y="162798"/>
                      <a:pt x="336733" y="168037"/>
                      <a:pt x="331417" y="169347"/>
                    </a:cubicBezTo>
                    <a:cubicBezTo>
                      <a:pt x="327430" y="170657"/>
                      <a:pt x="322113" y="168037"/>
                      <a:pt x="320784" y="164108"/>
                    </a:cubicBezTo>
                    <a:cubicBezTo>
                      <a:pt x="320784" y="164108"/>
                      <a:pt x="320784" y="164108"/>
                      <a:pt x="314139" y="145772"/>
                    </a:cubicBezTo>
                    <a:cubicBezTo>
                      <a:pt x="314139" y="145772"/>
                      <a:pt x="314139" y="145772"/>
                      <a:pt x="314139" y="238761"/>
                    </a:cubicBezTo>
                    <a:cubicBezTo>
                      <a:pt x="314139" y="243999"/>
                      <a:pt x="310152" y="249238"/>
                      <a:pt x="304835" y="249238"/>
                    </a:cubicBezTo>
                    <a:cubicBezTo>
                      <a:pt x="299519" y="249238"/>
                      <a:pt x="294203" y="243999"/>
                      <a:pt x="294203" y="238761"/>
                    </a:cubicBezTo>
                    <a:cubicBezTo>
                      <a:pt x="294203" y="238761"/>
                      <a:pt x="294203" y="238761"/>
                      <a:pt x="294203" y="179824"/>
                    </a:cubicBezTo>
                    <a:cubicBezTo>
                      <a:pt x="294203" y="179824"/>
                      <a:pt x="294203" y="179824"/>
                      <a:pt x="288886" y="179824"/>
                    </a:cubicBezTo>
                    <a:cubicBezTo>
                      <a:pt x="291545" y="179824"/>
                      <a:pt x="292874" y="179824"/>
                      <a:pt x="294203" y="178515"/>
                    </a:cubicBezTo>
                    <a:cubicBezTo>
                      <a:pt x="302177" y="175895"/>
                      <a:pt x="307493" y="166727"/>
                      <a:pt x="304835" y="157560"/>
                    </a:cubicBezTo>
                    <a:cubicBezTo>
                      <a:pt x="304835" y="157560"/>
                      <a:pt x="304835" y="157560"/>
                      <a:pt x="280912" y="92075"/>
                    </a:cubicBezTo>
                    <a:close/>
                    <a:moveTo>
                      <a:pt x="231699" y="82550"/>
                    </a:moveTo>
                    <a:cubicBezTo>
                      <a:pt x="235715" y="82550"/>
                      <a:pt x="239730" y="82550"/>
                      <a:pt x="243745" y="82550"/>
                    </a:cubicBezTo>
                    <a:cubicBezTo>
                      <a:pt x="253115" y="82550"/>
                      <a:pt x="262484" y="82550"/>
                      <a:pt x="262484" y="82550"/>
                    </a:cubicBezTo>
                    <a:cubicBezTo>
                      <a:pt x="267838" y="82550"/>
                      <a:pt x="271854" y="85177"/>
                      <a:pt x="273192" y="89117"/>
                    </a:cubicBezTo>
                    <a:cubicBezTo>
                      <a:pt x="273192" y="89117"/>
                      <a:pt x="273192" y="89117"/>
                      <a:pt x="297285" y="160041"/>
                    </a:cubicBezTo>
                    <a:cubicBezTo>
                      <a:pt x="299962" y="165294"/>
                      <a:pt x="297285" y="170548"/>
                      <a:pt x="291931" y="171861"/>
                    </a:cubicBezTo>
                    <a:cubicBezTo>
                      <a:pt x="286577" y="174488"/>
                      <a:pt x="281223" y="170548"/>
                      <a:pt x="279885" y="166608"/>
                    </a:cubicBezTo>
                    <a:cubicBezTo>
                      <a:pt x="279885" y="166608"/>
                      <a:pt x="279885" y="166608"/>
                      <a:pt x="271854" y="144280"/>
                    </a:cubicBezTo>
                    <a:cubicBezTo>
                      <a:pt x="271854" y="144280"/>
                      <a:pt x="271854" y="144280"/>
                      <a:pt x="271854" y="253292"/>
                    </a:cubicBezTo>
                    <a:cubicBezTo>
                      <a:pt x="271854" y="259859"/>
                      <a:pt x="266500" y="265113"/>
                      <a:pt x="259807" y="265113"/>
                    </a:cubicBezTo>
                    <a:cubicBezTo>
                      <a:pt x="253115" y="265113"/>
                      <a:pt x="247761" y="259859"/>
                      <a:pt x="247761" y="253292"/>
                    </a:cubicBezTo>
                    <a:cubicBezTo>
                      <a:pt x="247761" y="253292"/>
                      <a:pt x="247761" y="253292"/>
                      <a:pt x="247761" y="183682"/>
                    </a:cubicBezTo>
                    <a:cubicBezTo>
                      <a:pt x="257130" y="179742"/>
                      <a:pt x="262484" y="169235"/>
                      <a:pt x="258469" y="160041"/>
                    </a:cubicBezTo>
                    <a:cubicBezTo>
                      <a:pt x="258469" y="160041"/>
                      <a:pt x="258469" y="160041"/>
                      <a:pt x="231699" y="82550"/>
                    </a:cubicBezTo>
                    <a:close/>
                    <a:moveTo>
                      <a:pt x="177724" y="77788"/>
                    </a:moveTo>
                    <a:cubicBezTo>
                      <a:pt x="177724" y="77788"/>
                      <a:pt x="213196" y="77788"/>
                      <a:pt x="214510" y="77788"/>
                    </a:cubicBezTo>
                    <a:cubicBezTo>
                      <a:pt x="219765" y="77788"/>
                      <a:pt x="223707" y="80406"/>
                      <a:pt x="225021" y="85643"/>
                    </a:cubicBezTo>
                    <a:cubicBezTo>
                      <a:pt x="225021" y="85643"/>
                      <a:pt x="225021" y="85643"/>
                      <a:pt x="252610" y="162884"/>
                    </a:cubicBezTo>
                    <a:cubicBezTo>
                      <a:pt x="253924" y="168121"/>
                      <a:pt x="251296" y="174667"/>
                      <a:pt x="246041" y="175976"/>
                    </a:cubicBezTo>
                    <a:cubicBezTo>
                      <a:pt x="239472" y="178595"/>
                      <a:pt x="234217" y="175976"/>
                      <a:pt x="231590" y="169430"/>
                    </a:cubicBezTo>
                    <a:cubicBezTo>
                      <a:pt x="231590" y="169430"/>
                      <a:pt x="231590" y="169430"/>
                      <a:pt x="223707" y="145865"/>
                    </a:cubicBezTo>
                    <a:cubicBezTo>
                      <a:pt x="223707" y="145865"/>
                      <a:pt x="223707" y="145865"/>
                      <a:pt x="223707" y="266309"/>
                    </a:cubicBezTo>
                    <a:cubicBezTo>
                      <a:pt x="223707" y="272855"/>
                      <a:pt x="218452" y="279401"/>
                      <a:pt x="210569" y="279401"/>
                    </a:cubicBezTo>
                    <a:cubicBezTo>
                      <a:pt x="204000" y="279401"/>
                      <a:pt x="198745" y="272855"/>
                      <a:pt x="198745" y="266309"/>
                    </a:cubicBezTo>
                    <a:cubicBezTo>
                      <a:pt x="198745" y="266309"/>
                      <a:pt x="198745" y="266309"/>
                      <a:pt x="198745" y="189068"/>
                    </a:cubicBezTo>
                    <a:cubicBezTo>
                      <a:pt x="198745" y="189068"/>
                      <a:pt x="198745" y="189068"/>
                      <a:pt x="197759" y="189068"/>
                    </a:cubicBezTo>
                    <a:lnTo>
                      <a:pt x="194803" y="189068"/>
                    </a:lnTo>
                    <a:cubicBezTo>
                      <a:pt x="200059" y="187759"/>
                      <a:pt x="204000" y="183831"/>
                      <a:pt x="206628" y="178595"/>
                    </a:cubicBezTo>
                    <a:cubicBezTo>
                      <a:pt x="209255" y="173358"/>
                      <a:pt x="209255" y="168121"/>
                      <a:pt x="206628" y="162884"/>
                    </a:cubicBezTo>
                    <a:cubicBezTo>
                      <a:pt x="206628" y="162884"/>
                      <a:pt x="206628" y="162884"/>
                      <a:pt x="177724" y="79097"/>
                    </a:cubicBezTo>
                    <a:cubicBezTo>
                      <a:pt x="177724" y="79097"/>
                      <a:pt x="177724" y="77788"/>
                      <a:pt x="177724" y="77788"/>
                    </a:cubicBezTo>
                    <a:close/>
                    <a:moveTo>
                      <a:pt x="120574" y="73025"/>
                    </a:moveTo>
                    <a:cubicBezTo>
                      <a:pt x="120574" y="73025"/>
                      <a:pt x="157008" y="73025"/>
                      <a:pt x="157008" y="73025"/>
                    </a:cubicBezTo>
                    <a:cubicBezTo>
                      <a:pt x="162213" y="73025"/>
                      <a:pt x="167418" y="75668"/>
                      <a:pt x="168720" y="80953"/>
                    </a:cubicBezTo>
                    <a:cubicBezTo>
                      <a:pt x="168720" y="80953"/>
                      <a:pt x="168720" y="80953"/>
                      <a:pt x="197347" y="166840"/>
                    </a:cubicBezTo>
                    <a:cubicBezTo>
                      <a:pt x="199949" y="172125"/>
                      <a:pt x="197347" y="178732"/>
                      <a:pt x="190840" y="181375"/>
                    </a:cubicBezTo>
                    <a:cubicBezTo>
                      <a:pt x="184334" y="184017"/>
                      <a:pt x="177828" y="180053"/>
                      <a:pt x="176527" y="173447"/>
                    </a:cubicBezTo>
                    <a:lnTo>
                      <a:pt x="167418" y="148341"/>
                    </a:lnTo>
                    <a:cubicBezTo>
                      <a:pt x="167418" y="148341"/>
                      <a:pt x="167418" y="148341"/>
                      <a:pt x="167418" y="279153"/>
                    </a:cubicBezTo>
                    <a:cubicBezTo>
                      <a:pt x="167418" y="287081"/>
                      <a:pt x="160912" y="293688"/>
                      <a:pt x="153105" y="293688"/>
                    </a:cubicBezTo>
                    <a:cubicBezTo>
                      <a:pt x="145297" y="293688"/>
                      <a:pt x="140093" y="287081"/>
                      <a:pt x="140093" y="279153"/>
                    </a:cubicBezTo>
                    <a:cubicBezTo>
                      <a:pt x="140093" y="279153"/>
                      <a:pt x="140093" y="279153"/>
                      <a:pt x="140093" y="195909"/>
                    </a:cubicBezTo>
                    <a:cubicBezTo>
                      <a:pt x="140093" y="195909"/>
                      <a:pt x="140093" y="195909"/>
                      <a:pt x="133586" y="195909"/>
                    </a:cubicBezTo>
                    <a:cubicBezTo>
                      <a:pt x="134888" y="195909"/>
                      <a:pt x="136189" y="195909"/>
                      <a:pt x="138791" y="194588"/>
                    </a:cubicBezTo>
                    <a:cubicBezTo>
                      <a:pt x="150502" y="190624"/>
                      <a:pt x="155707" y="177411"/>
                      <a:pt x="151804" y="166840"/>
                    </a:cubicBezTo>
                    <a:cubicBezTo>
                      <a:pt x="151804" y="166840"/>
                      <a:pt x="151804" y="166840"/>
                      <a:pt x="120574" y="73025"/>
                    </a:cubicBezTo>
                    <a:close/>
                    <a:moveTo>
                      <a:pt x="46220" y="66675"/>
                    </a:moveTo>
                    <a:cubicBezTo>
                      <a:pt x="47550" y="66675"/>
                      <a:pt x="59520" y="66675"/>
                      <a:pt x="72821" y="66675"/>
                    </a:cubicBezTo>
                    <a:cubicBezTo>
                      <a:pt x="84792" y="66675"/>
                      <a:pt x="96762" y="66675"/>
                      <a:pt x="98092" y="66675"/>
                    </a:cubicBezTo>
                    <a:cubicBezTo>
                      <a:pt x="103413" y="66675"/>
                      <a:pt x="108733" y="69315"/>
                      <a:pt x="111393" y="74595"/>
                    </a:cubicBezTo>
                    <a:cubicBezTo>
                      <a:pt x="111393" y="74595"/>
                      <a:pt x="111393" y="74595"/>
                      <a:pt x="143315" y="169638"/>
                    </a:cubicBezTo>
                    <a:cubicBezTo>
                      <a:pt x="145975" y="176239"/>
                      <a:pt x="143315" y="184159"/>
                      <a:pt x="135334" y="185479"/>
                    </a:cubicBezTo>
                    <a:cubicBezTo>
                      <a:pt x="128684" y="188119"/>
                      <a:pt x="122034" y="184159"/>
                      <a:pt x="119374" y="177559"/>
                    </a:cubicBezTo>
                    <a:cubicBezTo>
                      <a:pt x="119374" y="177559"/>
                      <a:pt x="119374" y="177559"/>
                      <a:pt x="108733" y="148518"/>
                    </a:cubicBezTo>
                    <a:cubicBezTo>
                      <a:pt x="108733" y="148518"/>
                      <a:pt x="108733" y="148518"/>
                      <a:pt x="108733" y="295043"/>
                    </a:cubicBezTo>
                    <a:cubicBezTo>
                      <a:pt x="108733" y="302963"/>
                      <a:pt x="102083" y="309563"/>
                      <a:pt x="94102" y="309563"/>
                    </a:cubicBezTo>
                    <a:cubicBezTo>
                      <a:pt x="84792" y="309563"/>
                      <a:pt x="78141" y="302963"/>
                      <a:pt x="78141" y="295043"/>
                    </a:cubicBezTo>
                    <a:cubicBezTo>
                      <a:pt x="78141" y="295043"/>
                      <a:pt x="78141" y="295043"/>
                      <a:pt x="78141" y="202640"/>
                    </a:cubicBezTo>
                    <a:cubicBezTo>
                      <a:pt x="78141" y="202640"/>
                      <a:pt x="78141" y="202640"/>
                      <a:pt x="66171" y="202640"/>
                    </a:cubicBezTo>
                    <a:cubicBezTo>
                      <a:pt x="66171" y="202640"/>
                      <a:pt x="66171" y="202640"/>
                      <a:pt x="66171" y="295043"/>
                    </a:cubicBezTo>
                    <a:cubicBezTo>
                      <a:pt x="66171" y="302963"/>
                      <a:pt x="59520" y="309563"/>
                      <a:pt x="50210" y="309563"/>
                    </a:cubicBezTo>
                    <a:cubicBezTo>
                      <a:pt x="42229" y="309563"/>
                      <a:pt x="35579" y="302963"/>
                      <a:pt x="35579" y="295043"/>
                    </a:cubicBezTo>
                    <a:cubicBezTo>
                      <a:pt x="35579" y="295043"/>
                      <a:pt x="35579" y="295043"/>
                      <a:pt x="35579" y="148518"/>
                    </a:cubicBezTo>
                    <a:cubicBezTo>
                      <a:pt x="35579" y="148518"/>
                      <a:pt x="35579" y="148518"/>
                      <a:pt x="24938" y="177559"/>
                    </a:cubicBezTo>
                    <a:cubicBezTo>
                      <a:pt x="22278" y="184159"/>
                      <a:pt x="15628" y="188119"/>
                      <a:pt x="8978" y="185479"/>
                    </a:cubicBezTo>
                    <a:cubicBezTo>
                      <a:pt x="997" y="184159"/>
                      <a:pt x="-1663" y="176239"/>
                      <a:pt x="997" y="169638"/>
                    </a:cubicBezTo>
                    <a:cubicBezTo>
                      <a:pt x="997" y="169638"/>
                      <a:pt x="997" y="169638"/>
                      <a:pt x="32919" y="74595"/>
                    </a:cubicBezTo>
                    <a:cubicBezTo>
                      <a:pt x="35579" y="69315"/>
                      <a:pt x="40899" y="66675"/>
                      <a:pt x="46220" y="66675"/>
                    </a:cubicBezTo>
                    <a:close/>
                    <a:moveTo>
                      <a:pt x="289643" y="49213"/>
                    </a:moveTo>
                    <a:cubicBezTo>
                      <a:pt x="301549" y="49213"/>
                      <a:pt x="309487" y="58103"/>
                      <a:pt x="309487" y="68263"/>
                    </a:cubicBezTo>
                    <a:cubicBezTo>
                      <a:pt x="309487" y="79693"/>
                      <a:pt x="300227" y="87313"/>
                      <a:pt x="289643" y="87313"/>
                    </a:cubicBezTo>
                    <a:cubicBezTo>
                      <a:pt x="280383" y="87313"/>
                      <a:pt x="269799" y="79693"/>
                      <a:pt x="269799" y="68263"/>
                    </a:cubicBezTo>
                    <a:cubicBezTo>
                      <a:pt x="269799" y="68263"/>
                      <a:pt x="271122" y="68263"/>
                      <a:pt x="271122" y="68263"/>
                    </a:cubicBezTo>
                    <a:cubicBezTo>
                      <a:pt x="271122" y="65723"/>
                      <a:pt x="272445" y="63183"/>
                      <a:pt x="272445" y="59373"/>
                    </a:cubicBezTo>
                    <a:cubicBezTo>
                      <a:pt x="276414" y="54293"/>
                      <a:pt x="283028" y="49213"/>
                      <a:pt x="289643" y="49213"/>
                    </a:cubicBezTo>
                    <a:close/>
                    <a:moveTo>
                      <a:pt x="244544" y="33338"/>
                    </a:moveTo>
                    <a:cubicBezTo>
                      <a:pt x="257533" y="33338"/>
                      <a:pt x="266625" y="43861"/>
                      <a:pt x="266625" y="55699"/>
                    </a:cubicBezTo>
                    <a:cubicBezTo>
                      <a:pt x="266625" y="68853"/>
                      <a:pt x="256234" y="79376"/>
                      <a:pt x="244544" y="79376"/>
                    </a:cubicBezTo>
                    <a:cubicBezTo>
                      <a:pt x="235452" y="79376"/>
                      <a:pt x="226360" y="72799"/>
                      <a:pt x="223762" y="63592"/>
                    </a:cubicBezTo>
                    <a:cubicBezTo>
                      <a:pt x="225061" y="59645"/>
                      <a:pt x="226360" y="54384"/>
                      <a:pt x="226360" y="49123"/>
                    </a:cubicBezTo>
                    <a:cubicBezTo>
                      <a:pt x="226360" y="47807"/>
                      <a:pt x="226360" y="46492"/>
                      <a:pt x="226360" y="43861"/>
                    </a:cubicBezTo>
                    <a:cubicBezTo>
                      <a:pt x="230256" y="37284"/>
                      <a:pt x="236751" y="33338"/>
                      <a:pt x="244544" y="33338"/>
                    </a:cubicBezTo>
                    <a:close/>
                    <a:moveTo>
                      <a:pt x="192806" y="23813"/>
                    </a:moveTo>
                    <a:cubicBezTo>
                      <a:pt x="205756" y="23813"/>
                      <a:pt x="217412" y="35469"/>
                      <a:pt x="217412" y="48420"/>
                    </a:cubicBezTo>
                    <a:cubicBezTo>
                      <a:pt x="217412" y="62665"/>
                      <a:pt x="205756" y="73026"/>
                      <a:pt x="192806" y="73026"/>
                    </a:cubicBezTo>
                    <a:cubicBezTo>
                      <a:pt x="179855" y="73026"/>
                      <a:pt x="169494" y="63961"/>
                      <a:pt x="168199" y="51010"/>
                    </a:cubicBezTo>
                    <a:cubicBezTo>
                      <a:pt x="169494" y="48420"/>
                      <a:pt x="170789" y="44534"/>
                      <a:pt x="170789" y="39354"/>
                    </a:cubicBezTo>
                    <a:cubicBezTo>
                      <a:pt x="170789" y="39354"/>
                      <a:pt x="170789" y="39354"/>
                      <a:pt x="170789" y="38059"/>
                    </a:cubicBezTo>
                    <a:cubicBezTo>
                      <a:pt x="174674" y="30288"/>
                      <a:pt x="182445" y="23813"/>
                      <a:pt x="192806" y="23813"/>
                    </a:cubicBezTo>
                    <a:close/>
                    <a:moveTo>
                      <a:pt x="133275" y="12700"/>
                    </a:moveTo>
                    <a:cubicBezTo>
                      <a:pt x="148118" y="12700"/>
                      <a:pt x="160262" y="24548"/>
                      <a:pt x="160262" y="39029"/>
                    </a:cubicBezTo>
                    <a:cubicBezTo>
                      <a:pt x="160262" y="54827"/>
                      <a:pt x="148118" y="66675"/>
                      <a:pt x="133275" y="66675"/>
                    </a:cubicBezTo>
                    <a:cubicBezTo>
                      <a:pt x="121130" y="66675"/>
                      <a:pt x="110335" y="60093"/>
                      <a:pt x="106287" y="48245"/>
                    </a:cubicBezTo>
                    <a:cubicBezTo>
                      <a:pt x="108986" y="42979"/>
                      <a:pt x="111685" y="36396"/>
                      <a:pt x="111685" y="29814"/>
                    </a:cubicBezTo>
                    <a:cubicBezTo>
                      <a:pt x="111685" y="27181"/>
                      <a:pt x="110335" y="25865"/>
                      <a:pt x="110335" y="23232"/>
                    </a:cubicBezTo>
                    <a:cubicBezTo>
                      <a:pt x="115733" y="16649"/>
                      <a:pt x="123829" y="12700"/>
                      <a:pt x="133275" y="12700"/>
                    </a:cubicBezTo>
                    <a:close/>
                    <a:moveTo>
                      <a:pt x="72809" y="0"/>
                    </a:moveTo>
                    <a:cubicBezTo>
                      <a:pt x="88472" y="0"/>
                      <a:pt x="101525" y="14426"/>
                      <a:pt x="101525" y="30163"/>
                    </a:cubicBezTo>
                    <a:cubicBezTo>
                      <a:pt x="101525" y="47211"/>
                      <a:pt x="87167" y="60325"/>
                      <a:pt x="72809" y="60325"/>
                    </a:cubicBezTo>
                    <a:cubicBezTo>
                      <a:pt x="57145" y="60325"/>
                      <a:pt x="42787" y="47211"/>
                      <a:pt x="42787" y="30163"/>
                    </a:cubicBezTo>
                    <a:cubicBezTo>
                      <a:pt x="42787" y="14426"/>
                      <a:pt x="55840" y="0"/>
                      <a:pt x="728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685800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pic>
          <p:nvPicPr>
            <p:cNvPr id="30" name="图片 29" descr="图片包含 照片, 游戏机, 房间, 钟表&#10;&#10;描述已自动生成"/>
            <p:cNvPicPr>
              <a:picLocks noChangeAspect="1"/>
            </p:cNvPicPr>
            <p:nvPr/>
          </p:nvPicPr>
          <p:blipFill rotWithShape="1">
            <a:blip r:embed="rId4" cstate="screen"/>
            <a:srcRect/>
            <a:stretch>
              <a:fillRect/>
            </a:stretch>
          </p:blipFill>
          <p:spPr>
            <a:xfrm>
              <a:off x="7976096" y="1804534"/>
              <a:ext cx="2939436" cy="372052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2" name="TextBox 76">
            <a:extLst>
              <a:ext uri="{FF2B5EF4-FFF2-40B4-BE49-F238E27FC236}">
                <a16:creationId xmlns:a16="http://schemas.microsoft.com/office/drawing/2014/main" id="{EC9DC3DC-2051-4BEF-A117-E9CCA45359C2}"/>
              </a:ext>
            </a:extLst>
          </p:cNvPr>
          <p:cNvSpPr txBox="1"/>
          <p:nvPr/>
        </p:nvSpPr>
        <p:spPr>
          <a:xfrm>
            <a:off x="1589691" y="1395352"/>
            <a:ext cx="5329815" cy="4285276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外部沟通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与老师、助教之间的沟通方式包括：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课堂评审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线下面谈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线上微信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与用户之间的沟通方式包括：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线下面谈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线上微信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705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06213" y="715093"/>
            <a:ext cx="4492537" cy="613794"/>
            <a:chOff x="1237210" y="730591"/>
            <a:chExt cx="4492537" cy="613794"/>
          </a:xfrm>
        </p:grpSpPr>
        <p:sp>
          <p:nvSpPr>
            <p:cNvPr id="2" name="文本框 1"/>
            <p:cNvSpPr txBox="1"/>
            <p:nvPr/>
          </p:nvSpPr>
          <p:spPr>
            <a:xfrm>
              <a:off x="1237210" y="730591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spc="6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项目背景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1252708" y="1068797"/>
              <a:ext cx="4477039" cy="2755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221180" y="1000096"/>
            <a:ext cx="9977000" cy="5161058"/>
            <a:chOff x="772956" y="1061197"/>
            <a:chExt cx="9977000" cy="5161058"/>
          </a:xfrm>
        </p:grpSpPr>
        <p:grpSp>
          <p:nvGrpSpPr>
            <p:cNvPr id="38" name="组合 37"/>
            <p:cNvGrpSpPr/>
            <p:nvPr/>
          </p:nvGrpSpPr>
          <p:grpSpPr>
            <a:xfrm>
              <a:off x="5827820" y="1315133"/>
              <a:ext cx="4922136" cy="3970318"/>
              <a:chOff x="5894944" y="1578179"/>
              <a:chExt cx="4922136" cy="3970318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216552" y="2990055"/>
                <a:ext cx="280817" cy="237259"/>
                <a:chOff x="6227059" y="3101444"/>
                <a:chExt cx="305279" cy="257926"/>
              </a:xfrm>
            </p:grpSpPr>
            <p:sp>
              <p:nvSpPr>
                <p:cNvPr id="8" name="Freeform: Shape 25"/>
                <p:cNvSpPr/>
                <p:nvPr/>
              </p:nvSpPr>
              <p:spPr bwMode="auto">
                <a:xfrm>
                  <a:off x="6303631" y="3167941"/>
                  <a:ext cx="152136" cy="153144"/>
                </a:xfrm>
                <a:custGeom>
                  <a:avLst/>
                  <a:gdLst>
                    <a:gd name="T0" fmla="*/ 32 w 64"/>
                    <a:gd name="T1" fmla="*/ 0 h 64"/>
                    <a:gd name="T2" fmla="*/ 0 w 64"/>
                    <a:gd name="T3" fmla="*/ 32 h 64"/>
                    <a:gd name="T4" fmla="*/ 32 w 64"/>
                    <a:gd name="T5" fmla="*/ 64 h 64"/>
                    <a:gd name="T6" fmla="*/ 64 w 64"/>
                    <a:gd name="T7" fmla="*/ 32 h 64"/>
                    <a:gd name="T8" fmla="*/ 32 w 64"/>
                    <a:gd name="T9" fmla="*/ 0 h 64"/>
                    <a:gd name="T10" fmla="*/ 51 w 64"/>
                    <a:gd name="T11" fmla="*/ 47 h 64"/>
                    <a:gd name="T12" fmla="*/ 17 w 64"/>
                    <a:gd name="T13" fmla="*/ 50 h 64"/>
                    <a:gd name="T14" fmla="*/ 14 w 64"/>
                    <a:gd name="T15" fmla="*/ 16 h 64"/>
                    <a:gd name="T16" fmla="*/ 48 w 64"/>
                    <a:gd name="T17" fmla="*/ 14 h 64"/>
                    <a:gd name="T18" fmla="*/ 51 w 64"/>
                    <a:gd name="T19" fmla="*/ 47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4" h="64">
                      <a:moveTo>
                        <a:pt x="32" y="0"/>
                      </a:moveTo>
                      <a:cubicBezTo>
                        <a:pt x="15" y="0"/>
                        <a:pt x="0" y="14"/>
                        <a:pt x="0" y="32"/>
                      </a:cubicBezTo>
                      <a:cubicBezTo>
                        <a:pt x="0" y="49"/>
                        <a:pt x="15" y="64"/>
                        <a:pt x="32" y="64"/>
                      </a:cubicBezTo>
                      <a:cubicBezTo>
                        <a:pt x="50" y="64"/>
                        <a:pt x="64" y="49"/>
                        <a:pt x="64" y="32"/>
                      </a:cubicBezTo>
                      <a:cubicBezTo>
                        <a:pt x="64" y="14"/>
                        <a:pt x="50" y="0"/>
                        <a:pt x="32" y="0"/>
                      </a:cubicBezTo>
                      <a:close/>
                      <a:moveTo>
                        <a:pt x="51" y="47"/>
                      </a:moveTo>
                      <a:cubicBezTo>
                        <a:pt x="42" y="57"/>
                        <a:pt x="27" y="59"/>
                        <a:pt x="17" y="50"/>
                      </a:cubicBezTo>
                      <a:cubicBezTo>
                        <a:pt x="7" y="41"/>
                        <a:pt x="6" y="26"/>
                        <a:pt x="14" y="16"/>
                      </a:cubicBezTo>
                      <a:cubicBezTo>
                        <a:pt x="23" y="6"/>
                        <a:pt x="38" y="5"/>
                        <a:pt x="48" y="14"/>
                      </a:cubicBezTo>
                      <a:cubicBezTo>
                        <a:pt x="58" y="22"/>
                        <a:pt x="59" y="37"/>
                        <a:pt x="51" y="4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9" name="Freeform: Shape 26"/>
                <p:cNvSpPr/>
                <p:nvPr/>
              </p:nvSpPr>
              <p:spPr bwMode="auto">
                <a:xfrm>
                  <a:off x="6341916" y="3206226"/>
                  <a:ext cx="42316" cy="43323"/>
                </a:xfrm>
                <a:custGeom>
                  <a:avLst/>
                  <a:gdLst>
                    <a:gd name="T0" fmla="*/ 16 w 18"/>
                    <a:gd name="T1" fmla="*/ 0 h 18"/>
                    <a:gd name="T2" fmla="*/ 0 w 18"/>
                    <a:gd name="T3" fmla="*/ 16 h 18"/>
                    <a:gd name="T4" fmla="*/ 0 w 18"/>
                    <a:gd name="T5" fmla="*/ 16 h 18"/>
                    <a:gd name="T6" fmla="*/ 2 w 18"/>
                    <a:gd name="T7" fmla="*/ 18 h 18"/>
                    <a:gd name="T8" fmla="*/ 4 w 18"/>
                    <a:gd name="T9" fmla="*/ 16 h 18"/>
                    <a:gd name="T10" fmla="*/ 4 w 18"/>
                    <a:gd name="T11" fmla="*/ 16 h 18"/>
                    <a:gd name="T12" fmla="*/ 16 w 18"/>
                    <a:gd name="T13" fmla="*/ 4 h 18"/>
                    <a:gd name="T14" fmla="*/ 18 w 18"/>
                    <a:gd name="T15" fmla="*/ 2 h 18"/>
                    <a:gd name="T16" fmla="*/ 16 w 18"/>
                    <a:gd name="T1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" h="18">
                      <a:moveTo>
                        <a:pt x="16" y="0"/>
                      </a:moveTo>
                      <a:cubicBezTo>
                        <a:pt x="8" y="0"/>
                        <a:pt x="0" y="7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7"/>
                        <a:pt x="1" y="18"/>
                        <a:pt x="2" y="18"/>
                      </a:cubicBezTo>
                      <a:cubicBezTo>
                        <a:pt x="4" y="18"/>
                        <a:pt x="4" y="17"/>
                        <a:pt x="4" y="16"/>
                      </a:cubicBezTo>
                      <a:cubicBezTo>
                        <a:pt x="4" y="16"/>
                        <a:pt x="4" y="16"/>
                        <a:pt x="4" y="16"/>
                      </a:cubicBezTo>
                      <a:cubicBezTo>
                        <a:pt x="4" y="9"/>
                        <a:pt x="10" y="4"/>
                        <a:pt x="16" y="4"/>
                      </a:cubicBezTo>
                      <a:cubicBezTo>
                        <a:pt x="18" y="4"/>
                        <a:pt x="18" y="3"/>
                        <a:pt x="18" y="2"/>
                      </a:cubicBezTo>
                      <a:cubicBezTo>
                        <a:pt x="18" y="1"/>
                        <a:pt x="18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10" name="Freeform: Shape 27"/>
                <p:cNvSpPr/>
                <p:nvPr/>
              </p:nvSpPr>
              <p:spPr bwMode="auto">
                <a:xfrm>
                  <a:off x="6227059" y="3101444"/>
                  <a:ext cx="305279" cy="257926"/>
                </a:xfrm>
                <a:custGeom>
                  <a:avLst/>
                  <a:gdLst>
                    <a:gd name="T0" fmla="*/ 118 w 128"/>
                    <a:gd name="T1" fmla="*/ 24 h 108"/>
                    <a:gd name="T2" fmla="*/ 101 w 128"/>
                    <a:gd name="T3" fmla="*/ 21 h 108"/>
                    <a:gd name="T4" fmla="*/ 96 w 128"/>
                    <a:gd name="T5" fmla="*/ 7 h 108"/>
                    <a:gd name="T6" fmla="*/ 84 w 128"/>
                    <a:gd name="T7" fmla="*/ 0 h 108"/>
                    <a:gd name="T8" fmla="*/ 44 w 128"/>
                    <a:gd name="T9" fmla="*/ 0 h 108"/>
                    <a:gd name="T10" fmla="*/ 33 w 128"/>
                    <a:gd name="T11" fmla="*/ 7 h 108"/>
                    <a:gd name="T12" fmla="*/ 28 w 128"/>
                    <a:gd name="T13" fmla="*/ 21 h 108"/>
                    <a:gd name="T14" fmla="*/ 10 w 128"/>
                    <a:gd name="T15" fmla="*/ 24 h 108"/>
                    <a:gd name="T16" fmla="*/ 0 w 128"/>
                    <a:gd name="T17" fmla="*/ 36 h 108"/>
                    <a:gd name="T18" fmla="*/ 0 w 128"/>
                    <a:gd name="T19" fmla="*/ 96 h 108"/>
                    <a:gd name="T20" fmla="*/ 12 w 128"/>
                    <a:gd name="T21" fmla="*/ 108 h 108"/>
                    <a:gd name="T22" fmla="*/ 116 w 128"/>
                    <a:gd name="T23" fmla="*/ 108 h 108"/>
                    <a:gd name="T24" fmla="*/ 128 w 128"/>
                    <a:gd name="T25" fmla="*/ 96 h 108"/>
                    <a:gd name="T26" fmla="*/ 128 w 128"/>
                    <a:gd name="T27" fmla="*/ 36 h 108"/>
                    <a:gd name="T28" fmla="*/ 118 w 128"/>
                    <a:gd name="T29" fmla="*/ 24 h 108"/>
                    <a:gd name="T30" fmla="*/ 120 w 128"/>
                    <a:gd name="T31" fmla="*/ 96 h 108"/>
                    <a:gd name="T32" fmla="*/ 116 w 128"/>
                    <a:gd name="T33" fmla="*/ 100 h 108"/>
                    <a:gd name="T34" fmla="*/ 12 w 128"/>
                    <a:gd name="T35" fmla="*/ 100 h 108"/>
                    <a:gd name="T36" fmla="*/ 8 w 128"/>
                    <a:gd name="T37" fmla="*/ 96 h 108"/>
                    <a:gd name="T38" fmla="*/ 8 w 128"/>
                    <a:gd name="T39" fmla="*/ 36 h 108"/>
                    <a:gd name="T40" fmla="*/ 12 w 128"/>
                    <a:gd name="T41" fmla="*/ 32 h 108"/>
                    <a:gd name="T42" fmla="*/ 34 w 128"/>
                    <a:gd name="T43" fmla="*/ 28 h 108"/>
                    <a:gd name="T44" fmla="*/ 41 w 128"/>
                    <a:gd name="T45" fmla="*/ 10 h 108"/>
                    <a:gd name="T46" fmla="*/ 44 w 128"/>
                    <a:gd name="T47" fmla="*/ 8 h 108"/>
                    <a:gd name="T48" fmla="*/ 84 w 128"/>
                    <a:gd name="T49" fmla="*/ 8 h 108"/>
                    <a:gd name="T50" fmla="*/ 88 w 128"/>
                    <a:gd name="T51" fmla="*/ 10 h 108"/>
                    <a:gd name="T52" fmla="*/ 95 w 128"/>
                    <a:gd name="T53" fmla="*/ 28 h 108"/>
                    <a:gd name="T54" fmla="*/ 117 w 128"/>
                    <a:gd name="T55" fmla="*/ 32 h 108"/>
                    <a:gd name="T56" fmla="*/ 120 w 128"/>
                    <a:gd name="T57" fmla="*/ 36 h 108"/>
                    <a:gd name="T58" fmla="*/ 120 w 128"/>
                    <a:gd name="T59" fmla="*/ 96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28" h="108">
                      <a:moveTo>
                        <a:pt x="118" y="24"/>
                      </a:moveTo>
                      <a:cubicBezTo>
                        <a:pt x="101" y="21"/>
                        <a:pt x="101" y="21"/>
                        <a:pt x="101" y="21"/>
                      </a:cubicBezTo>
                      <a:cubicBezTo>
                        <a:pt x="96" y="7"/>
                        <a:pt x="96" y="7"/>
                        <a:pt x="96" y="7"/>
                      </a:cubicBezTo>
                      <a:cubicBezTo>
                        <a:pt x="94" y="3"/>
                        <a:pt x="89" y="0"/>
                        <a:pt x="84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0" y="0"/>
                        <a:pt x="35" y="3"/>
                        <a:pt x="33" y="7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5" y="25"/>
                        <a:pt x="0" y="30"/>
                        <a:pt x="0" y="36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0" y="102"/>
                        <a:pt x="6" y="108"/>
                        <a:pt x="12" y="108"/>
                      </a:cubicBezTo>
                      <a:cubicBezTo>
                        <a:pt x="116" y="108"/>
                        <a:pt x="116" y="108"/>
                        <a:pt x="116" y="108"/>
                      </a:cubicBezTo>
                      <a:cubicBezTo>
                        <a:pt x="123" y="108"/>
                        <a:pt x="128" y="102"/>
                        <a:pt x="128" y="96"/>
                      </a:cubicBezTo>
                      <a:cubicBezTo>
                        <a:pt x="128" y="36"/>
                        <a:pt x="128" y="36"/>
                        <a:pt x="128" y="36"/>
                      </a:cubicBezTo>
                      <a:cubicBezTo>
                        <a:pt x="128" y="30"/>
                        <a:pt x="124" y="25"/>
                        <a:pt x="118" y="24"/>
                      </a:cubicBezTo>
                      <a:close/>
                      <a:moveTo>
                        <a:pt x="120" y="96"/>
                      </a:moveTo>
                      <a:cubicBezTo>
                        <a:pt x="120" y="98"/>
                        <a:pt x="119" y="100"/>
                        <a:pt x="116" y="100"/>
                      </a:cubicBezTo>
                      <a:cubicBezTo>
                        <a:pt x="12" y="100"/>
                        <a:pt x="12" y="100"/>
                        <a:pt x="12" y="100"/>
                      </a:cubicBezTo>
                      <a:cubicBezTo>
                        <a:pt x="10" y="100"/>
                        <a:pt x="8" y="98"/>
                        <a:pt x="8" y="9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8" y="34"/>
                        <a:pt x="10" y="32"/>
                        <a:pt x="12" y="32"/>
                      </a:cubicBezTo>
                      <a:cubicBezTo>
                        <a:pt x="34" y="28"/>
                        <a:pt x="34" y="28"/>
                        <a:pt x="34" y="28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41" y="9"/>
                        <a:pt x="43" y="8"/>
                        <a:pt x="44" y="8"/>
                      </a:cubicBezTo>
                      <a:cubicBezTo>
                        <a:pt x="84" y="8"/>
                        <a:pt x="84" y="8"/>
                        <a:pt x="84" y="8"/>
                      </a:cubicBezTo>
                      <a:cubicBezTo>
                        <a:pt x="86" y="8"/>
                        <a:pt x="88" y="9"/>
                        <a:pt x="88" y="10"/>
                      </a:cubicBezTo>
                      <a:cubicBezTo>
                        <a:pt x="95" y="28"/>
                        <a:pt x="95" y="28"/>
                        <a:pt x="95" y="28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cubicBezTo>
                        <a:pt x="119" y="32"/>
                        <a:pt x="120" y="34"/>
                        <a:pt x="120" y="36"/>
                      </a:cubicBezTo>
                      <a:lnTo>
                        <a:pt x="120" y="9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5894944" y="1578179"/>
                <a:ext cx="4922136" cy="3970318"/>
                <a:chOff x="5877431" y="1559279"/>
                <a:chExt cx="5350899" cy="4316164"/>
              </a:xfrm>
            </p:grpSpPr>
            <p:sp>
              <p:nvSpPr>
                <p:cNvPr id="16" name="Freeform: Shape 19"/>
                <p:cNvSpPr/>
                <p:nvPr/>
              </p:nvSpPr>
              <p:spPr bwMode="auto">
                <a:xfrm>
                  <a:off x="6236631" y="4226418"/>
                  <a:ext cx="286137" cy="306286"/>
                </a:xfrm>
                <a:custGeom>
                  <a:avLst/>
                  <a:gdLst>
                    <a:gd name="T0" fmla="*/ 104 w 120"/>
                    <a:gd name="T1" fmla="*/ 0 h 128"/>
                    <a:gd name="T2" fmla="*/ 16 w 120"/>
                    <a:gd name="T3" fmla="*/ 0 h 128"/>
                    <a:gd name="T4" fmla="*/ 0 w 120"/>
                    <a:gd name="T5" fmla="*/ 16 h 128"/>
                    <a:gd name="T6" fmla="*/ 0 w 120"/>
                    <a:gd name="T7" fmla="*/ 112 h 128"/>
                    <a:gd name="T8" fmla="*/ 16 w 120"/>
                    <a:gd name="T9" fmla="*/ 128 h 128"/>
                    <a:gd name="T10" fmla="*/ 104 w 120"/>
                    <a:gd name="T11" fmla="*/ 128 h 128"/>
                    <a:gd name="T12" fmla="*/ 120 w 120"/>
                    <a:gd name="T13" fmla="*/ 112 h 128"/>
                    <a:gd name="T14" fmla="*/ 120 w 120"/>
                    <a:gd name="T15" fmla="*/ 16 h 128"/>
                    <a:gd name="T16" fmla="*/ 104 w 120"/>
                    <a:gd name="T17" fmla="*/ 0 h 128"/>
                    <a:gd name="T18" fmla="*/ 112 w 120"/>
                    <a:gd name="T19" fmla="*/ 112 h 128"/>
                    <a:gd name="T20" fmla="*/ 104 w 120"/>
                    <a:gd name="T21" fmla="*/ 120 h 128"/>
                    <a:gd name="T22" fmla="*/ 16 w 120"/>
                    <a:gd name="T23" fmla="*/ 120 h 128"/>
                    <a:gd name="T24" fmla="*/ 8 w 120"/>
                    <a:gd name="T25" fmla="*/ 112 h 128"/>
                    <a:gd name="T26" fmla="*/ 8 w 120"/>
                    <a:gd name="T27" fmla="*/ 16 h 128"/>
                    <a:gd name="T28" fmla="*/ 16 w 120"/>
                    <a:gd name="T29" fmla="*/ 8 h 128"/>
                    <a:gd name="T30" fmla="*/ 104 w 120"/>
                    <a:gd name="T31" fmla="*/ 8 h 128"/>
                    <a:gd name="T32" fmla="*/ 112 w 120"/>
                    <a:gd name="T33" fmla="*/ 16 h 128"/>
                    <a:gd name="T34" fmla="*/ 112 w 120"/>
                    <a:gd name="T35" fmla="*/ 11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0" h="128">
                      <a:moveTo>
                        <a:pt x="104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8" y="0"/>
                        <a:pt x="0" y="7"/>
                        <a:pt x="0" y="16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0" y="121"/>
                        <a:pt x="8" y="128"/>
                        <a:pt x="16" y="128"/>
                      </a:cubicBezTo>
                      <a:cubicBezTo>
                        <a:pt x="104" y="128"/>
                        <a:pt x="104" y="128"/>
                        <a:pt x="104" y="128"/>
                      </a:cubicBezTo>
                      <a:cubicBezTo>
                        <a:pt x="113" y="128"/>
                        <a:pt x="120" y="121"/>
                        <a:pt x="120" y="112"/>
                      </a:cubicBezTo>
                      <a:cubicBezTo>
                        <a:pt x="120" y="16"/>
                        <a:pt x="120" y="16"/>
                        <a:pt x="120" y="16"/>
                      </a:cubicBezTo>
                      <a:cubicBezTo>
                        <a:pt x="120" y="7"/>
                        <a:pt x="113" y="0"/>
                        <a:pt x="104" y="0"/>
                      </a:cubicBezTo>
                      <a:close/>
                      <a:moveTo>
                        <a:pt x="112" y="112"/>
                      </a:moveTo>
                      <a:cubicBezTo>
                        <a:pt x="112" y="116"/>
                        <a:pt x="109" y="120"/>
                        <a:pt x="104" y="120"/>
                      </a:cubicBezTo>
                      <a:cubicBezTo>
                        <a:pt x="16" y="120"/>
                        <a:pt x="16" y="120"/>
                        <a:pt x="16" y="120"/>
                      </a:cubicBezTo>
                      <a:cubicBezTo>
                        <a:pt x="12" y="120"/>
                        <a:pt x="8" y="116"/>
                        <a:pt x="8" y="1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8" y="11"/>
                        <a:pt x="12" y="8"/>
                        <a:pt x="16" y="8"/>
                      </a:cubicBezTo>
                      <a:cubicBezTo>
                        <a:pt x="104" y="8"/>
                        <a:pt x="104" y="8"/>
                        <a:pt x="104" y="8"/>
                      </a:cubicBezTo>
                      <a:cubicBezTo>
                        <a:pt x="109" y="8"/>
                        <a:pt x="112" y="11"/>
                        <a:pt x="112" y="16"/>
                      </a:cubicBezTo>
                      <a:lnTo>
                        <a:pt x="112" y="1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Freeform: Shape 20"/>
                <p:cNvSpPr/>
                <p:nvPr/>
              </p:nvSpPr>
              <p:spPr bwMode="auto">
                <a:xfrm>
                  <a:off x="6274917" y="4264704"/>
                  <a:ext cx="209565" cy="191429"/>
                </a:xfrm>
                <a:custGeom>
                  <a:avLst/>
                  <a:gdLst>
                    <a:gd name="T0" fmla="*/ 84 w 88"/>
                    <a:gd name="T1" fmla="*/ 0 h 80"/>
                    <a:gd name="T2" fmla="*/ 4 w 88"/>
                    <a:gd name="T3" fmla="*/ 0 h 80"/>
                    <a:gd name="T4" fmla="*/ 0 w 88"/>
                    <a:gd name="T5" fmla="*/ 4 h 80"/>
                    <a:gd name="T6" fmla="*/ 0 w 88"/>
                    <a:gd name="T7" fmla="*/ 76 h 80"/>
                    <a:gd name="T8" fmla="*/ 4 w 88"/>
                    <a:gd name="T9" fmla="*/ 80 h 80"/>
                    <a:gd name="T10" fmla="*/ 84 w 88"/>
                    <a:gd name="T11" fmla="*/ 80 h 80"/>
                    <a:gd name="T12" fmla="*/ 88 w 88"/>
                    <a:gd name="T13" fmla="*/ 76 h 80"/>
                    <a:gd name="T14" fmla="*/ 88 w 88"/>
                    <a:gd name="T15" fmla="*/ 4 h 80"/>
                    <a:gd name="T16" fmla="*/ 84 w 88"/>
                    <a:gd name="T17" fmla="*/ 0 h 80"/>
                    <a:gd name="T18" fmla="*/ 84 w 88"/>
                    <a:gd name="T19" fmla="*/ 4 h 80"/>
                    <a:gd name="T20" fmla="*/ 84 w 88"/>
                    <a:gd name="T21" fmla="*/ 59 h 80"/>
                    <a:gd name="T22" fmla="*/ 71 w 88"/>
                    <a:gd name="T23" fmla="*/ 45 h 80"/>
                    <a:gd name="T24" fmla="*/ 68 w 88"/>
                    <a:gd name="T25" fmla="*/ 44 h 80"/>
                    <a:gd name="T26" fmla="*/ 65 w 88"/>
                    <a:gd name="T27" fmla="*/ 45 h 80"/>
                    <a:gd name="T28" fmla="*/ 55 w 88"/>
                    <a:gd name="T29" fmla="*/ 57 h 80"/>
                    <a:gd name="T30" fmla="*/ 23 w 88"/>
                    <a:gd name="T31" fmla="*/ 21 h 80"/>
                    <a:gd name="T32" fmla="*/ 20 w 88"/>
                    <a:gd name="T33" fmla="*/ 20 h 80"/>
                    <a:gd name="T34" fmla="*/ 17 w 88"/>
                    <a:gd name="T35" fmla="*/ 21 h 80"/>
                    <a:gd name="T36" fmla="*/ 4 w 88"/>
                    <a:gd name="T37" fmla="*/ 36 h 80"/>
                    <a:gd name="T38" fmla="*/ 4 w 88"/>
                    <a:gd name="T39" fmla="*/ 4 h 80"/>
                    <a:gd name="T40" fmla="*/ 84 w 88"/>
                    <a:gd name="T41" fmla="*/ 4 h 80"/>
                    <a:gd name="T42" fmla="*/ 4 w 88"/>
                    <a:gd name="T43" fmla="*/ 42 h 80"/>
                    <a:gd name="T44" fmla="*/ 20 w 88"/>
                    <a:gd name="T45" fmla="*/ 24 h 80"/>
                    <a:gd name="T46" fmla="*/ 53 w 88"/>
                    <a:gd name="T47" fmla="*/ 60 h 80"/>
                    <a:gd name="T48" fmla="*/ 55 w 88"/>
                    <a:gd name="T49" fmla="*/ 63 h 80"/>
                    <a:gd name="T50" fmla="*/ 66 w 88"/>
                    <a:gd name="T51" fmla="*/ 76 h 80"/>
                    <a:gd name="T52" fmla="*/ 4 w 88"/>
                    <a:gd name="T53" fmla="*/ 76 h 80"/>
                    <a:gd name="T54" fmla="*/ 4 w 88"/>
                    <a:gd name="T55" fmla="*/ 42 h 80"/>
                    <a:gd name="T56" fmla="*/ 71 w 88"/>
                    <a:gd name="T57" fmla="*/ 76 h 80"/>
                    <a:gd name="T58" fmla="*/ 58 w 88"/>
                    <a:gd name="T59" fmla="*/ 60 h 80"/>
                    <a:gd name="T60" fmla="*/ 68 w 88"/>
                    <a:gd name="T61" fmla="*/ 48 h 80"/>
                    <a:gd name="T62" fmla="*/ 84 w 88"/>
                    <a:gd name="T63" fmla="*/ 65 h 80"/>
                    <a:gd name="T64" fmla="*/ 84 w 88"/>
                    <a:gd name="T65" fmla="*/ 76 h 80"/>
                    <a:gd name="T66" fmla="*/ 71 w 88"/>
                    <a:gd name="T67" fmla="*/ 7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88" h="80">
                      <a:moveTo>
                        <a:pt x="84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78"/>
                        <a:pt x="2" y="80"/>
                        <a:pt x="4" y="80"/>
                      </a:cubicBezTo>
                      <a:cubicBezTo>
                        <a:pt x="84" y="80"/>
                        <a:pt x="84" y="80"/>
                        <a:pt x="84" y="80"/>
                      </a:cubicBezTo>
                      <a:cubicBezTo>
                        <a:pt x="87" y="80"/>
                        <a:pt x="88" y="78"/>
                        <a:pt x="88" y="76"/>
                      </a:cubicBezTo>
                      <a:cubicBezTo>
                        <a:pt x="88" y="4"/>
                        <a:pt x="88" y="4"/>
                        <a:pt x="88" y="4"/>
                      </a:cubicBezTo>
                      <a:cubicBezTo>
                        <a:pt x="88" y="2"/>
                        <a:pt x="87" y="0"/>
                        <a:pt x="84" y="0"/>
                      </a:cubicBezTo>
                      <a:close/>
                      <a:moveTo>
                        <a:pt x="84" y="4"/>
                      </a:moveTo>
                      <a:cubicBezTo>
                        <a:pt x="84" y="59"/>
                        <a:pt x="84" y="59"/>
                        <a:pt x="84" y="59"/>
                      </a:cubicBezTo>
                      <a:cubicBezTo>
                        <a:pt x="71" y="45"/>
                        <a:pt x="71" y="45"/>
                        <a:pt x="71" y="45"/>
                      </a:cubicBezTo>
                      <a:cubicBezTo>
                        <a:pt x="71" y="44"/>
                        <a:pt x="70" y="44"/>
                        <a:pt x="68" y="44"/>
                      </a:cubicBezTo>
                      <a:cubicBezTo>
                        <a:pt x="67" y="44"/>
                        <a:pt x="66" y="44"/>
                        <a:pt x="65" y="45"/>
                      </a:cubicBezTo>
                      <a:cubicBezTo>
                        <a:pt x="55" y="57"/>
                        <a:pt x="55" y="57"/>
                        <a:pt x="55" y="57"/>
                      </a:cubicBezTo>
                      <a:cubicBezTo>
                        <a:pt x="23" y="21"/>
                        <a:pt x="23" y="21"/>
                        <a:pt x="23" y="21"/>
                      </a:cubicBezTo>
                      <a:cubicBezTo>
                        <a:pt x="23" y="20"/>
                        <a:pt x="22" y="20"/>
                        <a:pt x="20" y="20"/>
                      </a:cubicBezTo>
                      <a:cubicBezTo>
                        <a:pt x="19" y="20"/>
                        <a:pt x="18" y="20"/>
                        <a:pt x="17" y="21"/>
                      </a:cubicBezTo>
                      <a:cubicBezTo>
                        <a:pt x="4" y="36"/>
                        <a:pt x="4" y="36"/>
                        <a:pt x="4" y="36"/>
                      </a:cubicBezTo>
                      <a:cubicBezTo>
                        <a:pt x="4" y="4"/>
                        <a:pt x="4" y="4"/>
                        <a:pt x="4" y="4"/>
                      </a:cubicBezTo>
                      <a:lnTo>
                        <a:pt x="84" y="4"/>
                      </a:lnTo>
                      <a:close/>
                      <a:moveTo>
                        <a:pt x="4" y="42"/>
                      </a:move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53" y="60"/>
                        <a:pt x="53" y="60"/>
                        <a:pt x="53" y="60"/>
                      </a:cubicBezTo>
                      <a:cubicBezTo>
                        <a:pt x="55" y="63"/>
                        <a:pt x="55" y="63"/>
                        <a:pt x="55" y="63"/>
                      </a:cubicBezTo>
                      <a:cubicBezTo>
                        <a:pt x="66" y="76"/>
                        <a:pt x="66" y="76"/>
                        <a:pt x="66" y="76"/>
                      </a:cubicBezTo>
                      <a:cubicBezTo>
                        <a:pt x="4" y="76"/>
                        <a:pt x="4" y="76"/>
                        <a:pt x="4" y="76"/>
                      </a:cubicBezTo>
                      <a:lnTo>
                        <a:pt x="4" y="42"/>
                      </a:lnTo>
                      <a:close/>
                      <a:moveTo>
                        <a:pt x="71" y="76"/>
                      </a:moveTo>
                      <a:cubicBezTo>
                        <a:pt x="58" y="60"/>
                        <a:pt x="58" y="60"/>
                        <a:pt x="58" y="60"/>
                      </a:cubicBezTo>
                      <a:cubicBezTo>
                        <a:pt x="68" y="48"/>
                        <a:pt x="68" y="48"/>
                        <a:pt x="68" y="48"/>
                      </a:cubicBezTo>
                      <a:cubicBezTo>
                        <a:pt x="84" y="65"/>
                        <a:pt x="84" y="65"/>
                        <a:pt x="84" y="65"/>
                      </a:cubicBezTo>
                      <a:cubicBezTo>
                        <a:pt x="84" y="76"/>
                        <a:pt x="84" y="76"/>
                        <a:pt x="84" y="76"/>
                      </a:cubicBezTo>
                      <a:lnTo>
                        <a:pt x="71" y="7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Freeform: Shape 21"/>
                <p:cNvSpPr/>
                <p:nvPr/>
              </p:nvSpPr>
              <p:spPr bwMode="auto">
                <a:xfrm>
                  <a:off x="6388767" y="4293922"/>
                  <a:ext cx="57429" cy="57428"/>
                </a:xfrm>
                <a:custGeom>
                  <a:avLst/>
                  <a:gdLst>
                    <a:gd name="T0" fmla="*/ 12 w 24"/>
                    <a:gd name="T1" fmla="*/ 24 h 24"/>
                    <a:gd name="T2" fmla="*/ 24 w 24"/>
                    <a:gd name="T3" fmla="*/ 12 h 24"/>
                    <a:gd name="T4" fmla="*/ 12 w 24"/>
                    <a:gd name="T5" fmla="*/ 0 h 24"/>
                    <a:gd name="T6" fmla="*/ 0 w 24"/>
                    <a:gd name="T7" fmla="*/ 12 h 24"/>
                    <a:gd name="T8" fmla="*/ 12 w 24"/>
                    <a:gd name="T9" fmla="*/ 24 h 24"/>
                    <a:gd name="T10" fmla="*/ 12 w 24"/>
                    <a:gd name="T11" fmla="*/ 4 h 24"/>
                    <a:gd name="T12" fmla="*/ 20 w 24"/>
                    <a:gd name="T13" fmla="*/ 12 h 24"/>
                    <a:gd name="T14" fmla="*/ 12 w 24"/>
                    <a:gd name="T15" fmla="*/ 20 h 24"/>
                    <a:gd name="T16" fmla="*/ 4 w 24"/>
                    <a:gd name="T17" fmla="*/ 12 h 24"/>
                    <a:gd name="T18" fmla="*/ 12 w 24"/>
                    <a:gd name="T19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24">
                      <a:moveTo>
                        <a:pt x="12" y="24"/>
                      </a:moveTo>
                      <a:cubicBezTo>
                        <a:pt x="19" y="24"/>
                        <a:pt x="24" y="19"/>
                        <a:pt x="24" y="12"/>
                      </a:cubicBezTo>
                      <a:cubicBezTo>
                        <a:pt x="24" y="5"/>
                        <a:pt x="19" y="0"/>
                        <a:pt x="12" y="0"/>
                      </a:cubicBezTo>
                      <a:cubicBezTo>
                        <a:pt x="6" y="0"/>
                        <a:pt x="0" y="5"/>
                        <a:pt x="0" y="12"/>
                      </a:cubicBezTo>
                      <a:cubicBezTo>
                        <a:pt x="0" y="19"/>
                        <a:pt x="6" y="24"/>
                        <a:pt x="12" y="24"/>
                      </a:cubicBezTo>
                      <a:close/>
                      <a:moveTo>
                        <a:pt x="12" y="4"/>
                      </a:moveTo>
                      <a:cubicBezTo>
                        <a:pt x="17" y="4"/>
                        <a:pt x="20" y="7"/>
                        <a:pt x="20" y="12"/>
                      </a:cubicBezTo>
                      <a:cubicBezTo>
                        <a:pt x="20" y="16"/>
                        <a:pt x="17" y="20"/>
                        <a:pt x="12" y="20"/>
                      </a:cubicBezTo>
                      <a:cubicBezTo>
                        <a:pt x="8" y="20"/>
                        <a:pt x="4" y="16"/>
                        <a:pt x="4" y="12"/>
                      </a:cubicBezTo>
                      <a:cubicBezTo>
                        <a:pt x="4" y="7"/>
                        <a:pt x="8" y="4"/>
                        <a:pt x="12" y="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5877431" y="1559279"/>
                  <a:ext cx="5350899" cy="4316164"/>
                </a:xfrm>
                <a:prstGeom prst="rect">
                  <a:avLst/>
                </a:prstGeom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字魂59号-创粗黑" panose="00000500000000000000" pitchFamily="2" charset="-122"/>
                      <a:ea typeface="字魂59号-创粗黑" panose="00000500000000000000" pitchFamily="2" charset="-122"/>
                      <a:cs typeface="+mn-cs"/>
                    </a:rPr>
                    <a:t>       </a:t>
                  </a:r>
                  <a:r>
                    <a:rPr lang="zh-CN" altLang="en-US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社区团购 是真实居住社区内居民团体的一种互联网线上线下购物消费行为，是依托真实社区的一种区域化、小众化、本地化、网络化的团购形式。社区居民可以通过平台、微信群互动团购 ，平台整合社区订单，开团销售，把相同小区人群的日常所需商品集中配送。配送完成后，社区居民即可主动上门自提。</a:t>
                  </a:r>
                  <a:endPara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       </a:t>
                  </a:r>
                  <a:r>
                    <a:rPr lang="en-US" altLang="zh-CN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2020</a:t>
                  </a:r>
                  <a:r>
                    <a:rPr lang="zh-CN" altLang="en-US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年以来，新冠肺炎疫情改变了人们的消费习惯，社区团购迎来了爆发式增长。目前，瞄准住户周边开展业务的社区团购仍然是一个有待开发的市场。为了迎合市场，我们小组准备开发一个社区团购</a:t>
                  </a:r>
                  <a:r>
                    <a:rPr lang="en-US" altLang="zh-CN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App</a:t>
                  </a:r>
                  <a:r>
                    <a:rPr lang="zh-CN" altLang="en-US" dirty="0">
                      <a:solidFill>
                        <a:schemeClr val="accent1">
                          <a:lumMod val="50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，方便社区居民进行团购。</a:t>
                  </a: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6223507" y="5091174"/>
                <a:ext cx="287305" cy="219649"/>
                <a:chOff x="6234616" y="5385586"/>
                <a:chExt cx="312332" cy="238782"/>
              </a:xfrm>
            </p:grpSpPr>
            <p:sp>
              <p:nvSpPr>
                <p:cNvPr id="24" name="Freeform: Shape 9"/>
                <p:cNvSpPr/>
                <p:nvPr/>
              </p:nvSpPr>
              <p:spPr bwMode="auto">
                <a:xfrm>
                  <a:off x="6272902" y="5423872"/>
                  <a:ext cx="197474" cy="153143"/>
                </a:xfrm>
                <a:custGeom>
                  <a:avLst/>
                  <a:gdLst>
                    <a:gd name="T0" fmla="*/ 74 w 83"/>
                    <a:gd name="T1" fmla="*/ 3 h 64"/>
                    <a:gd name="T2" fmla="*/ 41 w 83"/>
                    <a:gd name="T3" fmla="*/ 0 h 64"/>
                    <a:gd name="T4" fmla="*/ 8 w 83"/>
                    <a:gd name="T5" fmla="*/ 3 h 64"/>
                    <a:gd name="T6" fmla="*/ 5 w 83"/>
                    <a:gd name="T7" fmla="*/ 6 h 64"/>
                    <a:gd name="T8" fmla="*/ 5 w 83"/>
                    <a:gd name="T9" fmla="*/ 58 h 64"/>
                    <a:gd name="T10" fmla="*/ 8 w 83"/>
                    <a:gd name="T11" fmla="*/ 61 h 64"/>
                    <a:gd name="T12" fmla="*/ 41 w 83"/>
                    <a:gd name="T13" fmla="*/ 64 h 64"/>
                    <a:gd name="T14" fmla="*/ 74 w 83"/>
                    <a:gd name="T15" fmla="*/ 61 h 64"/>
                    <a:gd name="T16" fmla="*/ 77 w 83"/>
                    <a:gd name="T17" fmla="*/ 58 h 64"/>
                    <a:gd name="T18" fmla="*/ 77 w 83"/>
                    <a:gd name="T19" fmla="*/ 6 h 64"/>
                    <a:gd name="T20" fmla="*/ 74 w 83"/>
                    <a:gd name="T21" fmla="*/ 3 h 64"/>
                    <a:gd name="T22" fmla="*/ 73 w 83"/>
                    <a:gd name="T23" fmla="*/ 57 h 64"/>
                    <a:gd name="T24" fmla="*/ 9 w 83"/>
                    <a:gd name="T25" fmla="*/ 57 h 64"/>
                    <a:gd name="T26" fmla="*/ 9 w 83"/>
                    <a:gd name="T27" fmla="*/ 7 h 64"/>
                    <a:gd name="T28" fmla="*/ 73 w 83"/>
                    <a:gd name="T29" fmla="*/ 7 h 64"/>
                    <a:gd name="T30" fmla="*/ 73 w 83"/>
                    <a:gd name="T31" fmla="*/ 57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3" h="64">
                      <a:moveTo>
                        <a:pt x="74" y="3"/>
                      </a:moveTo>
                      <a:cubicBezTo>
                        <a:pt x="63" y="1"/>
                        <a:pt x="52" y="0"/>
                        <a:pt x="41" y="0"/>
                      </a:cubicBezTo>
                      <a:cubicBezTo>
                        <a:pt x="30" y="0"/>
                        <a:pt x="19" y="1"/>
                        <a:pt x="8" y="3"/>
                      </a:cubicBezTo>
                      <a:cubicBezTo>
                        <a:pt x="7" y="3"/>
                        <a:pt x="6" y="4"/>
                        <a:pt x="5" y="6"/>
                      </a:cubicBezTo>
                      <a:cubicBezTo>
                        <a:pt x="0" y="23"/>
                        <a:pt x="0" y="41"/>
                        <a:pt x="5" y="58"/>
                      </a:cubicBezTo>
                      <a:cubicBezTo>
                        <a:pt x="6" y="60"/>
                        <a:pt x="7" y="61"/>
                        <a:pt x="8" y="61"/>
                      </a:cubicBezTo>
                      <a:cubicBezTo>
                        <a:pt x="19" y="63"/>
                        <a:pt x="30" y="64"/>
                        <a:pt x="41" y="64"/>
                      </a:cubicBezTo>
                      <a:cubicBezTo>
                        <a:pt x="52" y="64"/>
                        <a:pt x="63" y="63"/>
                        <a:pt x="74" y="61"/>
                      </a:cubicBezTo>
                      <a:cubicBezTo>
                        <a:pt x="75" y="61"/>
                        <a:pt x="76" y="60"/>
                        <a:pt x="77" y="58"/>
                      </a:cubicBezTo>
                      <a:cubicBezTo>
                        <a:pt x="83" y="41"/>
                        <a:pt x="83" y="23"/>
                        <a:pt x="77" y="6"/>
                      </a:cubicBezTo>
                      <a:cubicBezTo>
                        <a:pt x="76" y="4"/>
                        <a:pt x="75" y="3"/>
                        <a:pt x="74" y="3"/>
                      </a:cubicBezTo>
                      <a:close/>
                      <a:moveTo>
                        <a:pt x="73" y="57"/>
                      </a:moveTo>
                      <a:cubicBezTo>
                        <a:pt x="52" y="61"/>
                        <a:pt x="31" y="61"/>
                        <a:pt x="9" y="57"/>
                      </a:cubicBezTo>
                      <a:cubicBezTo>
                        <a:pt x="4" y="40"/>
                        <a:pt x="4" y="24"/>
                        <a:pt x="9" y="7"/>
                      </a:cubicBezTo>
                      <a:cubicBezTo>
                        <a:pt x="31" y="2"/>
                        <a:pt x="52" y="2"/>
                        <a:pt x="73" y="7"/>
                      </a:cubicBezTo>
                      <a:cubicBezTo>
                        <a:pt x="79" y="24"/>
                        <a:pt x="79" y="40"/>
                        <a:pt x="73" y="5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Freeform: Shape 10"/>
                <p:cNvSpPr/>
                <p:nvPr/>
              </p:nvSpPr>
              <p:spPr bwMode="auto">
                <a:xfrm>
                  <a:off x="6234616" y="5385586"/>
                  <a:ext cx="312332" cy="238782"/>
                </a:xfrm>
                <a:custGeom>
                  <a:avLst/>
                  <a:gdLst>
                    <a:gd name="T0" fmla="*/ 125 w 131"/>
                    <a:gd name="T1" fmla="*/ 10 h 100"/>
                    <a:gd name="T2" fmla="*/ 118 w 131"/>
                    <a:gd name="T3" fmla="*/ 4 h 100"/>
                    <a:gd name="T4" fmla="*/ 65 w 131"/>
                    <a:gd name="T5" fmla="*/ 0 h 100"/>
                    <a:gd name="T6" fmla="*/ 13 w 131"/>
                    <a:gd name="T7" fmla="*/ 4 h 100"/>
                    <a:gd name="T8" fmla="*/ 6 w 131"/>
                    <a:gd name="T9" fmla="*/ 10 h 100"/>
                    <a:gd name="T10" fmla="*/ 6 w 131"/>
                    <a:gd name="T11" fmla="*/ 87 h 100"/>
                    <a:gd name="T12" fmla="*/ 13 w 131"/>
                    <a:gd name="T13" fmla="*/ 93 h 100"/>
                    <a:gd name="T14" fmla="*/ 38 w 131"/>
                    <a:gd name="T15" fmla="*/ 96 h 100"/>
                    <a:gd name="T16" fmla="*/ 37 w 131"/>
                    <a:gd name="T17" fmla="*/ 96 h 100"/>
                    <a:gd name="T18" fmla="*/ 65 w 131"/>
                    <a:gd name="T19" fmla="*/ 100 h 100"/>
                    <a:gd name="T20" fmla="*/ 93 w 131"/>
                    <a:gd name="T21" fmla="*/ 96 h 100"/>
                    <a:gd name="T22" fmla="*/ 92 w 131"/>
                    <a:gd name="T23" fmla="*/ 96 h 100"/>
                    <a:gd name="T24" fmla="*/ 118 w 131"/>
                    <a:gd name="T25" fmla="*/ 93 h 100"/>
                    <a:gd name="T26" fmla="*/ 125 w 131"/>
                    <a:gd name="T27" fmla="*/ 87 h 100"/>
                    <a:gd name="T28" fmla="*/ 125 w 131"/>
                    <a:gd name="T29" fmla="*/ 10 h 100"/>
                    <a:gd name="T30" fmla="*/ 117 w 131"/>
                    <a:gd name="T31" fmla="*/ 85 h 100"/>
                    <a:gd name="T32" fmla="*/ 14 w 131"/>
                    <a:gd name="T33" fmla="*/ 85 h 100"/>
                    <a:gd name="T34" fmla="*/ 14 w 131"/>
                    <a:gd name="T35" fmla="*/ 12 h 100"/>
                    <a:gd name="T36" fmla="*/ 117 w 131"/>
                    <a:gd name="T37" fmla="*/ 12 h 100"/>
                    <a:gd name="T38" fmla="*/ 117 w 131"/>
                    <a:gd name="T3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31" h="100">
                      <a:moveTo>
                        <a:pt x="125" y="10"/>
                      </a:moveTo>
                      <a:cubicBezTo>
                        <a:pt x="124" y="6"/>
                        <a:pt x="121" y="4"/>
                        <a:pt x="118" y="4"/>
                      </a:cubicBezTo>
                      <a:cubicBezTo>
                        <a:pt x="100" y="1"/>
                        <a:pt x="83" y="0"/>
                        <a:pt x="65" y="0"/>
                      </a:cubicBezTo>
                      <a:cubicBezTo>
                        <a:pt x="48" y="0"/>
                        <a:pt x="30" y="1"/>
                        <a:pt x="13" y="4"/>
                      </a:cubicBezTo>
                      <a:cubicBezTo>
                        <a:pt x="9" y="4"/>
                        <a:pt x="7" y="6"/>
                        <a:pt x="6" y="10"/>
                      </a:cubicBezTo>
                      <a:cubicBezTo>
                        <a:pt x="0" y="35"/>
                        <a:pt x="0" y="61"/>
                        <a:pt x="6" y="87"/>
                      </a:cubicBezTo>
                      <a:cubicBezTo>
                        <a:pt x="7" y="90"/>
                        <a:pt x="9" y="93"/>
                        <a:pt x="13" y="93"/>
                      </a:cubicBezTo>
                      <a:cubicBezTo>
                        <a:pt x="21" y="94"/>
                        <a:pt x="29" y="95"/>
                        <a:pt x="38" y="96"/>
                      </a:cubicBezTo>
                      <a:cubicBezTo>
                        <a:pt x="37" y="96"/>
                        <a:pt x="37" y="96"/>
                        <a:pt x="37" y="96"/>
                      </a:cubicBezTo>
                      <a:cubicBezTo>
                        <a:pt x="37" y="99"/>
                        <a:pt x="50" y="100"/>
                        <a:pt x="65" y="100"/>
                      </a:cubicBezTo>
                      <a:cubicBezTo>
                        <a:pt x="81" y="100"/>
                        <a:pt x="93" y="99"/>
                        <a:pt x="93" y="96"/>
                      </a:cubicBezTo>
                      <a:cubicBezTo>
                        <a:pt x="93" y="96"/>
                        <a:pt x="93" y="96"/>
                        <a:pt x="92" y="96"/>
                      </a:cubicBezTo>
                      <a:cubicBezTo>
                        <a:pt x="101" y="95"/>
                        <a:pt x="109" y="94"/>
                        <a:pt x="118" y="93"/>
                      </a:cubicBezTo>
                      <a:cubicBezTo>
                        <a:pt x="121" y="93"/>
                        <a:pt x="124" y="90"/>
                        <a:pt x="125" y="87"/>
                      </a:cubicBezTo>
                      <a:cubicBezTo>
                        <a:pt x="131" y="61"/>
                        <a:pt x="131" y="35"/>
                        <a:pt x="125" y="10"/>
                      </a:cubicBezTo>
                      <a:close/>
                      <a:moveTo>
                        <a:pt x="117" y="85"/>
                      </a:moveTo>
                      <a:cubicBezTo>
                        <a:pt x="82" y="89"/>
                        <a:pt x="48" y="89"/>
                        <a:pt x="14" y="85"/>
                      </a:cubicBezTo>
                      <a:cubicBezTo>
                        <a:pt x="8" y="61"/>
                        <a:pt x="8" y="36"/>
                        <a:pt x="14" y="12"/>
                      </a:cubicBezTo>
                      <a:cubicBezTo>
                        <a:pt x="48" y="7"/>
                        <a:pt x="82" y="7"/>
                        <a:pt x="117" y="12"/>
                      </a:cubicBezTo>
                      <a:cubicBezTo>
                        <a:pt x="123" y="36"/>
                        <a:pt x="123" y="61"/>
                        <a:pt x="117" y="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: Shape 11"/>
                <p:cNvSpPr/>
                <p:nvPr/>
              </p:nvSpPr>
              <p:spPr bwMode="auto">
                <a:xfrm>
                  <a:off x="6475414" y="5432940"/>
                  <a:ext cx="28211" cy="29218"/>
                </a:xfrm>
                <a:custGeom>
                  <a:avLst/>
                  <a:gdLst>
                    <a:gd name="T0" fmla="*/ 6 w 12"/>
                    <a:gd name="T1" fmla="*/ 12 h 12"/>
                    <a:gd name="T2" fmla="*/ 12 w 12"/>
                    <a:gd name="T3" fmla="*/ 6 h 12"/>
                    <a:gd name="T4" fmla="*/ 6 w 12"/>
                    <a:gd name="T5" fmla="*/ 0 h 12"/>
                    <a:gd name="T6" fmla="*/ 0 w 12"/>
                    <a:gd name="T7" fmla="*/ 6 h 12"/>
                    <a:gd name="T8" fmla="*/ 6 w 12"/>
                    <a:gd name="T9" fmla="*/ 12 h 12"/>
                    <a:gd name="T10" fmla="*/ 6 w 12"/>
                    <a:gd name="T11" fmla="*/ 4 h 12"/>
                    <a:gd name="T12" fmla="*/ 8 w 12"/>
                    <a:gd name="T13" fmla="*/ 6 h 12"/>
                    <a:gd name="T14" fmla="*/ 6 w 12"/>
                    <a:gd name="T15" fmla="*/ 8 h 12"/>
                    <a:gd name="T16" fmla="*/ 4 w 12"/>
                    <a:gd name="T17" fmla="*/ 6 h 12"/>
                    <a:gd name="T18" fmla="*/ 6 w 12"/>
                    <a:gd name="T19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12">
                      <a:moveTo>
                        <a:pt x="6" y="12"/>
                      </a:moveTo>
                      <a:cubicBezTo>
                        <a:pt x="9" y="12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10"/>
                        <a:pt x="3" y="12"/>
                        <a:pt x="6" y="12"/>
                      </a:cubicBezTo>
                      <a:close/>
                      <a:moveTo>
                        <a:pt x="6" y="4"/>
                      </a:moveTo>
                      <a:cubicBezTo>
                        <a:pt x="7" y="4"/>
                        <a:pt x="8" y="5"/>
                        <a:pt x="8" y="6"/>
                      </a:cubicBezTo>
                      <a:cubicBezTo>
                        <a:pt x="8" y="8"/>
                        <a:pt x="7" y="8"/>
                        <a:pt x="6" y="8"/>
                      </a:cubicBezTo>
                      <a:cubicBezTo>
                        <a:pt x="5" y="8"/>
                        <a:pt x="4" y="8"/>
                        <a:pt x="4" y="6"/>
                      </a:cubicBezTo>
                      <a:cubicBezTo>
                        <a:pt x="4" y="5"/>
                        <a:pt x="5" y="4"/>
                        <a:pt x="6" y="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Freeform: Shape 12"/>
                <p:cNvSpPr/>
                <p:nvPr/>
              </p:nvSpPr>
              <p:spPr bwMode="auto">
                <a:xfrm>
                  <a:off x="6465338" y="5557872"/>
                  <a:ext cx="38286" cy="9067"/>
                </a:xfrm>
                <a:custGeom>
                  <a:avLst/>
                  <a:gdLst>
                    <a:gd name="T0" fmla="*/ 14 w 16"/>
                    <a:gd name="T1" fmla="*/ 0 h 4"/>
                    <a:gd name="T2" fmla="*/ 2 w 16"/>
                    <a:gd name="T3" fmla="*/ 0 h 4"/>
                    <a:gd name="T4" fmla="*/ 0 w 16"/>
                    <a:gd name="T5" fmla="*/ 2 h 4"/>
                    <a:gd name="T6" fmla="*/ 2 w 16"/>
                    <a:gd name="T7" fmla="*/ 4 h 4"/>
                    <a:gd name="T8" fmla="*/ 14 w 16"/>
                    <a:gd name="T9" fmla="*/ 4 h 4"/>
                    <a:gd name="T10" fmla="*/ 16 w 16"/>
                    <a:gd name="T11" fmla="*/ 2 h 4"/>
                    <a:gd name="T12" fmla="*/ 14 w 16"/>
                    <a:gd name="T13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">
                      <a:moveTo>
                        <a:pt x="14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5" y="4"/>
                        <a:pt x="16" y="4"/>
                        <a:pt x="16" y="2"/>
                      </a:cubicBezTo>
                      <a:cubicBezTo>
                        <a:pt x="16" y="1"/>
                        <a:pt x="15" y="0"/>
                        <a:pt x="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: Shape 13"/>
                <p:cNvSpPr/>
                <p:nvPr/>
              </p:nvSpPr>
              <p:spPr bwMode="auto">
                <a:xfrm>
                  <a:off x="6475414" y="5528654"/>
                  <a:ext cx="38286" cy="10075"/>
                </a:xfrm>
                <a:custGeom>
                  <a:avLst/>
                  <a:gdLst>
                    <a:gd name="T0" fmla="*/ 14 w 16"/>
                    <a:gd name="T1" fmla="*/ 0 h 4"/>
                    <a:gd name="T2" fmla="*/ 2 w 16"/>
                    <a:gd name="T3" fmla="*/ 0 h 4"/>
                    <a:gd name="T4" fmla="*/ 0 w 16"/>
                    <a:gd name="T5" fmla="*/ 2 h 4"/>
                    <a:gd name="T6" fmla="*/ 2 w 16"/>
                    <a:gd name="T7" fmla="*/ 4 h 4"/>
                    <a:gd name="T8" fmla="*/ 14 w 16"/>
                    <a:gd name="T9" fmla="*/ 4 h 4"/>
                    <a:gd name="T10" fmla="*/ 16 w 16"/>
                    <a:gd name="T11" fmla="*/ 2 h 4"/>
                    <a:gd name="T12" fmla="*/ 14 w 16"/>
                    <a:gd name="T13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">
                      <a:moveTo>
                        <a:pt x="14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5" y="4"/>
                        <a:pt x="16" y="4"/>
                        <a:pt x="16" y="2"/>
                      </a:cubicBezTo>
                      <a:cubicBezTo>
                        <a:pt x="16" y="1"/>
                        <a:pt x="15" y="0"/>
                        <a:pt x="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: Shape 14"/>
                <p:cNvSpPr/>
                <p:nvPr/>
              </p:nvSpPr>
              <p:spPr bwMode="auto">
                <a:xfrm>
                  <a:off x="6475414" y="5500443"/>
                  <a:ext cx="38286" cy="9067"/>
                </a:xfrm>
                <a:custGeom>
                  <a:avLst/>
                  <a:gdLst>
                    <a:gd name="T0" fmla="*/ 14 w 16"/>
                    <a:gd name="T1" fmla="*/ 0 h 4"/>
                    <a:gd name="T2" fmla="*/ 2 w 16"/>
                    <a:gd name="T3" fmla="*/ 0 h 4"/>
                    <a:gd name="T4" fmla="*/ 0 w 16"/>
                    <a:gd name="T5" fmla="*/ 2 h 4"/>
                    <a:gd name="T6" fmla="*/ 2 w 16"/>
                    <a:gd name="T7" fmla="*/ 4 h 4"/>
                    <a:gd name="T8" fmla="*/ 14 w 16"/>
                    <a:gd name="T9" fmla="*/ 4 h 4"/>
                    <a:gd name="T10" fmla="*/ 16 w 16"/>
                    <a:gd name="T11" fmla="*/ 2 h 4"/>
                    <a:gd name="T12" fmla="*/ 14 w 16"/>
                    <a:gd name="T13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">
                      <a:moveTo>
                        <a:pt x="14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5" y="4"/>
                        <a:pt x="16" y="4"/>
                        <a:pt x="16" y="2"/>
                      </a:cubicBezTo>
                      <a:cubicBezTo>
                        <a:pt x="16" y="1"/>
                        <a:pt x="15" y="0"/>
                        <a:pt x="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Freeform: Shape 15"/>
                <p:cNvSpPr/>
                <p:nvPr/>
              </p:nvSpPr>
              <p:spPr bwMode="auto">
                <a:xfrm>
                  <a:off x="6313203" y="5462158"/>
                  <a:ext cx="57429" cy="38286"/>
                </a:xfrm>
                <a:custGeom>
                  <a:avLst/>
                  <a:gdLst>
                    <a:gd name="T0" fmla="*/ 22 w 24"/>
                    <a:gd name="T1" fmla="*/ 0 h 16"/>
                    <a:gd name="T2" fmla="*/ 4 w 24"/>
                    <a:gd name="T3" fmla="*/ 1 h 16"/>
                    <a:gd name="T4" fmla="*/ 1 w 24"/>
                    <a:gd name="T5" fmla="*/ 3 h 16"/>
                    <a:gd name="T6" fmla="*/ 0 w 24"/>
                    <a:gd name="T7" fmla="*/ 14 h 16"/>
                    <a:gd name="T8" fmla="*/ 2 w 24"/>
                    <a:gd name="T9" fmla="*/ 16 h 16"/>
                    <a:gd name="T10" fmla="*/ 4 w 24"/>
                    <a:gd name="T11" fmla="*/ 14 h 16"/>
                    <a:gd name="T12" fmla="*/ 5 w 24"/>
                    <a:gd name="T13" fmla="*/ 7 h 16"/>
                    <a:gd name="T14" fmla="*/ 7 w 24"/>
                    <a:gd name="T15" fmla="*/ 5 h 16"/>
                    <a:gd name="T16" fmla="*/ 22 w 24"/>
                    <a:gd name="T17" fmla="*/ 4 h 16"/>
                    <a:gd name="T18" fmla="*/ 24 w 24"/>
                    <a:gd name="T19" fmla="*/ 2 h 16"/>
                    <a:gd name="T20" fmla="*/ 22 w 24"/>
                    <a:gd name="T21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4" h="16">
                      <a:moveTo>
                        <a:pt x="22" y="0"/>
                      </a:move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16"/>
                        <a:pt x="1" y="16"/>
                        <a:pt x="2" y="16"/>
                      </a:cubicBezTo>
                      <a:cubicBezTo>
                        <a:pt x="3" y="16"/>
                        <a:pt x="4" y="16"/>
                        <a:pt x="4" y="14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5" y="6"/>
                        <a:pt x="6" y="5"/>
                        <a:pt x="7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3" y="4"/>
                        <a:pt x="24" y="3"/>
                        <a:pt x="24" y="2"/>
                      </a:cubicBezTo>
                      <a:cubicBezTo>
                        <a:pt x="24" y="0"/>
                        <a:pt x="23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59号-创粗黑" panose="00000500000000000000" pitchFamily="2" charset="-122"/>
                    <a:ea typeface="+mn-ea"/>
                    <a:cs typeface="+mn-cs"/>
                  </a:endParaRPr>
                </a:p>
              </p:txBody>
            </p:sp>
          </p:grpSp>
        </p:grpSp>
        <p:pic>
          <p:nvPicPr>
            <p:cNvPr id="40" name="图片 39" descr="卡通人物&#10;&#10;描述已自动生成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772956" y="1061197"/>
              <a:ext cx="4922136" cy="516105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配置管理工具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72DC183-AC58-4B23-8B0C-AC7D4ED181E9}"/>
              </a:ext>
            </a:extLst>
          </p:cNvPr>
          <p:cNvSpPr/>
          <p:nvPr/>
        </p:nvSpPr>
        <p:spPr>
          <a:xfrm>
            <a:off x="1152659" y="1176758"/>
            <a:ext cx="10972800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地址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https://github.com/Community-Group-Purchase/Community-Group-Purchase_Project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AA786-B990-4690-825F-C3D7237E5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213" y="1751526"/>
            <a:ext cx="9700525" cy="357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76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会议记录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D646DF-C91B-4D28-9127-FE6EEC64D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226" y="1289160"/>
            <a:ext cx="7299899" cy="440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828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会议记录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903C58-B1E7-4529-901E-A5225A38E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4002" y="1176758"/>
            <a:ext cx="7124752" cy="490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43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绩效评价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97206F-D928-4356-AAAC-056E8ED50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98" y="1268695"/>
            <a:ext cx="5584420" cy="40115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F02EDA6-2EF9-4540-A936-EE2CD68C8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413" y="2955700"/>
            <a:ext cx="6887664" cy="273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35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绩效评价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6D385F99-06D0-4FD4-A178-80B09232D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654955"/>
              </p:ext>
            </p:extLst>
          </p:nvPr>
        </p:nvGraphicFramePr>
        <p:xfrm>
          <a:off x="2067987" y="1833688"/>
          <a:ext cx="8127999" cy="22250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392191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077644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453729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工 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评 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307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彭昕怡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编写项目计划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153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张安硕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编写项目计划</a:t>
                      </a:r>
                      <a:r>
                        <a:rPr lang="en-US" altLang="zh-CN" dirty="0"/>
                        <a:t>PPT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371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刘书宇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编写甘特图，</a:t>
                      </a:r>
                      <a:r>
                        <a:rPr lang="en-US" altLang="zh-CN" dirty="0"/>
                        <a:t>WBS</a:t>
                      </a:r>
                      <a:r>
                        <a:rPr lang="zh-CN" altLang="en-US" dirty="0"/>
                        <a:t>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8.66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485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梁泽生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编写项目章程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8.98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24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谢子文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编写可行性分析报告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8.77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609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913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4742" y="2202929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参考资料</a:t>
            </a:r>
          </a:p>
        </p:txBody>
      </p:sp>
      <p:sp>
        <p:nvSpPr>
          <p:cNvPr id="3" name="矩形 2"/>
          <p:cNvSpPr/>
          <p:nvPr/>
        </p:nvSpPr>
        <p:spPr>
          <a:xfrm>
            <a:off x="5514742" y="3218592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The Resources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577944" y="4511254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第六部分</a:t>
            </a:r>
          </a:p>
        </p:txBody>
      </p:sp>
    </p:spTree>
    <p:extLst>
      <p:ext uri="{BB962C8B-B14F-4D97-AF65-F5344CB8AC3E}">
        <p14:creationId xmlns:p14="http://schemas.microsoft.com/office/powerpoint/2010/main" val="412995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参考资料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1345273" y="1579840"/>
            <a:ext cx="9501454" cy="4197270"/>
            <a:chOff x="1002377" y="1579840"/>
            <a:chExt cx="9844350" cy="4197270"/>
          </a:xfrm>
        </p:grpSpPr>
        <p:grpSp>
          <p:nvGrpSpPr>
            <p:cNvPr id="7" name="组合 6"/>
            <p:cNvGrpSpPr/>
            <p:nvPr/>
          </p:nvGrpSpPr>
          <p:grpSpPr>
            <a:xfrm>
              <a:off x="1002377" y="1579840"/>
              <a:ext cx="9844350" cy="4197270"/>
              <a:chOff x="1410278" y="1447720"/>
              <a:chExt cx="9844350" cy="419727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7057358" y="1447720"/>
                <a:ext cx="4197270" cy="4197270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245909" y="1750543"/>
                <a:ext cx="743970" cy="743970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5943989" y="3113088"/>
                <a:ext cx="603839" cy="603839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6284693" y="4373563"/>
                <a:ext cx="371985" cy="371985"/>
              </a:xfrm>
              <a:prstGeom prst="ellipse">
                <a:avLst/>
              </a:prstGeom>
              <a:solidFill>
                <a:srgbClr val="2C39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6856920" y="5220968"/>
                <a:ext cx="265917" cy="2659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410278" y="1538063"/>
                <a:ext cx="3986102" cy="39703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[1]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张海藩，牟永敏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软件工程导论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(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第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6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版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)[M]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北京：清华大学出版社</a:t>
                </a:r>
              </a:p>
              <a:p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[2]GB/T 8567-2006, 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计算机软件文档编制规范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[S].</a:t>
                </a:r>
              </a:p>
              <a:p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[3][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美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]</a:t>
                </a:r>
                <a:r>
                  <a:rPr lang="en-US" altLang="zh-CN" dirty="0" err="1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KarlWiegers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，</a:t>
                </a:r>
                <a:r>
                  <a:rPr lang="en-US" altLang="zh-CN" dirty="0" err="1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JoyBeatty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软件需求（第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3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版）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[M]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北京：清华大学出版社</a:t>
                </a:r>
              </a:p>
              <a:p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[4]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管芳笛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郭丽莹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陈以君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王红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浅谈软件工程面向对象软件需求分析的研究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[J].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电脑编程技巧与维护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,2021(02):22-23+54.</a:t>
                </a:r>
              </a:p>
              <a:p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[5]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周绍景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唐艳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邱发林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浅谈软件需求分析方法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[J].</a:t>
                </a:r>
                <a:r>
                  <a:rPr lang="zh-CN" altLang="en-US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科技信息</a:t>
                </a:r>
                <a:r>
                  <a:rPr lang="en-US" altLang="zh-CN" dirty="0">
                    <a:solidFill>
                      <a:schemeClr val="accent1">
                        <a:lumMod val="5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,2007(02):37+119.</a:t>
                </a:r>
              </a:p>
            </p:txBody>
          </p:sp>
        </p:grpSp>
        <p:pic>
          <p:nvPicPr>
            <p:cNvPr id="25" name="图片 24" descr="卡通人物&#10;&#10;描述已自动生成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6906766" y="1650929"/>
              <a:ext cx="3763972" cy="394667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99553" y="2365771"/>
            <a:ext cx="526297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欢迎指导建议</a:t>
            </a:r>
            <a:endParaRPr lang="en-US" altLang="zh-CN" sz="6000" spc="6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  <a:p>
            <a:r>
              <a:rPr lang="zh-CN" altLang="en-US" sz="6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谢谢欣赏</a:t>
            </a:r>
          </a:p>
        </p:txBody>
      </p:sp>
      <p:sp>
        <p:nvSpPr>
          <p:cNvPr id="3" name="矩形 2"/>
          <p:cNvSpPr/>
          <p:nvPr/>
        </p:nvSpPr>
        <p:spPr>
          <a:xfrm>
            <a:off x="1199553" y="4622136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Thank You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25570" y="1550672"/>
            <a:ext cx="611974" cy="129836"/>
            <a:chOff x="6705601" y="1045030"/>
            <a:chExt cx="611974" cy="129836"/>
          </a:xfrm>
          <a:solidFill>
            <a:srgbClr val="2C3998">
              <a:alpha val="50000"/>
            </a:srgbClr>
          </a:solidFill>
        </p:grpSpPr>
        <p:sp>
          <p:nvSpPr>
            <p:cNvPr id="9" name="椭圆 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0E2769C5-CF9F-4F58-A05F-7A2C505B3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534" y="2208726"/>
            <a:ext cx="2181514" cy="20085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项目介绍</a:t>
            </a:r>
          </a:p>
        </p:txBody>
      </p:sp>
      <p:sp>
        <p:nvSpPr>
          <p:cNvPr id="39" name="TextBox 76">
            <a:extLst>
              <a:ext uri="{FF2B5EF4-FFF2-40B4-BE49-F238E27FC236}">
                <a16:creationId xmlns:a16="http://schemas.microsoft.com/office/drawing/2014/main" id="{125041B7-52E4-474D-BE24-9ABE6BF19768}"/>
              </a:ext>
            </a:extLst>
          </p:cNvPr>
          <p:cNvSpPr txBox="1"/>
          <p:nvPr/>
        </p:nvSpPr>
        <p:spPr>
          <a:xfrm>
            <a:off x="1192763" y="1374821"/>
            <a:ext cx="4634356" cy="423910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项目名称：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社区团购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项目用途：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社区居民进行社区团购，团长发起团购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任务提出者：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企业助教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项目开发者：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G14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小组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用户：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团购发起者、团购参与者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审批人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杨枨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批准日期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2021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日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最迟完成期限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2021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日，最终评审前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TextBox 76">
            <a:extLst>
              <a:ext uri="{FF2B5EF4-FFF2-40B4-BE49-F238E27FC236}">
                <a16:creationId xmlns:a16="http://schemas.microsoft.com/office/drawing/2014/main" id="{81F6DFFE-E983-46B0-A2D4-F5FACF5C4B9B}"/>
              </a:ext>
            </a:extLst>
          </p:cNvPr>
          <p:cNvSpPr txBox="1"/>
          <p:nvPr/>
        </p:nvSpPr>
        <p:spPr>
          <a:xfrm>
            <a:off x="6516710" y="715093"/>
            <a:ext cx="4816698" cy="5531771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验收标准：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、本项目采用分阶段提交成果和验收的方法。在得到本阶段成果的确认以后，再开始下一阶段的实施工作。以保证项目始终在实施双方意见一致的前提下进行。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、项目阶段验收将根据双方确认的本阶段实施目标，工作计划和提交的阶段工作完成报告作出结论。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、项目各个阶段的考评的方式将通过课堂评审来执行。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、各个文档都应满足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GB8567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（国标）的相关标准。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725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功能概述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5AFEB0-9011-497C-97CB-9A28CD3B5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575" y="1176758"/>
            <a:ext cx="8197403" cy="440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sp>
        <p:nvSpPr>
          <p:cNvPr id="5" name="TextBox 76">
            <a:extLst>
              <a:ext uri="{FF2B5EF4-FFF2-40B4-BE49-F238E27FC236}">
                <a16:creationId xmlns:a16="http://schemas.microsoft.com/office/drawing/2014/main" id="{0A4BE35B-B9F5-46B2-A254-633DCF4F384E}"/>
              </a:ext>
            </a:extLst>
          </p:cNvPr>
          <p:cNvSpPr txBox="1"/>
          <p:nvPr/>
        </p:nvSpPr>
        <p:spPr>
          <a:xfrm>
            <a:off x="1206213" y="1265351"/>
            <a:ext cx="4634356" cy="45890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外部干系人：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763286"/>
              </p:ext>
            </p:extLst>
          </p:nvPr>
        </p:nvGraphicFramePr>
        <p:xfrm>
          <a:off x="1833914" y="1812852"/>
          <a:ext cx="8701004" cy="3296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894520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957589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2459864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2389031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对项目的影响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采取的方法和措施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宋倩雯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用户代表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会使用项目产品的组织或个人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、需要分析用户的使用感受，改进意向等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、团队要使用用户能接受的表达方式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200758">
                <a:tc>
                  <a:txBody>
                    <a:bodyPr/>
                    <a:lstStyle/>
                    <a:p>
                      <a:r>
                        <a:rPr lang="zh-CN" altLang="en-US" dirty="0"/>
                        <a:t>伍思敏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用户代表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会使用项目产品的组织或个人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、需要分析用户的使用感受，改进意向等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、团队要使用用户能接受的表达方式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165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sp>
        <p:nvSpPr>
          <p:cNvPr id="5" name="TextBox 76">
            <a:extLst>
              <a:ext uri="{FF2B5EF4-FFF2-40B4-BE49-F238E27FC236}">
                <a16:creationId xmlns:a16="http://schemas.microsoft.com/office/drawing/2014/main" id="{0A4BE35B-B9F5-46B2-A254-633DCF4F384E}"/>
              </a:ext>
            </a:extLst>
          </p:cNvPr>
          <p:cNvSpPr txBox="1"/>
          <p:nvPr/>
        </p:nvSpPr>
        <p:spPr>
          <a:xfrm>
            <a:off x="1206213" y="1265351"/>
            <a:ext cx="4634356" cy="45890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内部干系人：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265303"/>
              </p:ext>
            </p:extLst>
          </p:nvPr>
        </p:nvGraphicFramePr>
        <p:xfrm>
          <a:off x="1295604" y="1836822"/>
          <a:ext cx="9825303" cy="3296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15399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2060619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3537854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2811431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对项目的影响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采取的方法和措施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刘书宇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项目经理是项目的关键人物，对组织内部来说他是领导者，承担着项自成败的主要责任，对项目组来说他是外交官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起着重要的协调作用。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200758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梁泽生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396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13" y="71509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干系人分析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CD2A2F4-34E9-4622-A247-4A94AE8A8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92904"/>
              </p:ext>
            </p:extLst>
          </p:nvPr>
        </p:nvGraphicFramePr>
        <p:xfrm>
          <a:off x="1370092" y="1292817"/>
          <a:ext cx="9750815" cy="481820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43942">
                  <a:extLst>
                    <a:ext uri="{9D8B030D-6E8A-4147-A177-3AD203B41FA5}">
                      <a16:colId xmlns:a16="http://schemas.microsoft.com/office/drawing/2014/main" val="2949939556"/>
                    </a:ext>
                  </a:extLst>
                </a:gridCol>
                <a:gridCol w="1590541">
                  <a:extLst>
                    <a:ext uri="{9D8B030D-6E8A-4147-A177-3AD203B41FA5}">
                      <a16:colId xmlns:a16="http://schemas.microsoft.com/office/drawing/2014/main" val="3320284500"/>
                    </a:ext>
                  </a:extLst>
                </a:gridCol>
                <a:gridCol w="3400022">
                  <a:extLst>
                    <a:ext uri="{9D8B030D-6E8A-4147-A177-3AD203B41FA5}">
                      <a16:colId xmlns:a16="http://schemas.microsoft.com/office/drawing/2014/main" val="1366205037"/>
                    </a:ext>
                  </a:extLst>
                </a:gridCol>
                <a:gridCol w="3316310">
                  <a:extLst>
                    <a:ext uri="{9D8B030D-6E8A-4147-A177-3AD203B41FA5}">
                      <a16:colId xmlns:a16="http://schemas.microsoft.com/office/drawing/2014/main" val="516286822"/>
                    </a:ext>
                  </a:extLst>
                </a:gridCol>
              </a:tblGrid>
              <a:tr h="3527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姓 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项目角色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对项目的影响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采取的方法和措施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44383"/>
                  </a:ext>
                </a:extLst>
              </a:tr>
              <a:tr h="1410935">
                <a:tc>
                  <a:txBody>
                    <a:bodyPr/>
                    <a:lstStyle/>
                    <a:p>
                      <a:pPr algn="l"/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彭昕怡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68676"/>
                  </a:ext>
                </a:extLst>
              </a:tr>
              <a:tr h="1410935"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张安硕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622102"/>
                  </a:ext>
                </a:extLst>
              </a:tr>
              <a:tr h="1526368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谢子文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项目成员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项目组成员。项目组成员是让项目落到实处分担项目任务的人员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项目的成败很大程度上取决于项目团队的战斗力。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、针对他遇到的难题提出专业化建议 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、多多表示对其工作能力的认可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、多多沟通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越多越好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641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91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</TotalTime>
  <Words>3713</Words>
  <Application>Microsoft Office PowerPoint</Application>
  <PresentationFormat>宽屏</PresentationFormat>
  <Paragraphs>572</Paragraphs>
  <Slides>47</Slides>
  <Notes>47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4" baseType="lpstr">
      <vt:lpstr>等线</vt:lpstr>
      <vt:lpstr>微软雅黑</vt:lpstr>
      <vt:lpstr>字魂59号-创粗黑</vt:lpstr>
      <vt:lpstr>字魂5号-无外润黑体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Olivia Fung</dc:creator>
  <cp:lastModifiedBy>刘 能</cp:lastModifiedBy>
  <cp:revision>216</cp:revision>
  <dcterms:created xsi:type="dcterms:W3CDTF">2019-12-01T11:57:00Z</dcterms:created>
  <dcterms:modified xsi:type="dcterms:W3CDTF">2021-03-24T15:02:26Z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